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9" r:id="rId6"/>
    <p:sldId id="259" r:id="rId7"/>
    <p:sldId id="270" r:id="rId8"/>
    <p:sldId id="272" r:id="rId9"/>
    <p:sldId id="261" r:id="rId10"/>
    <p:sldId id="279" r:id="rId11"/>
    <p:sldId id="277" r:id="rId12"/>
    <p:sldId id="280" r:id="rId13"/>
    <p:sldId id="262" r:id="rId14"/>
    <p:sldId id="271" r:id="rId15"/>
    <p:sldId id="276" r:id="rId16"/>
    <p:sldId id="281" r:id="rId17"/>
    <p:sldId id="260" r:id="rId18"/>
    <p:sldId id="285" r:id="rId19"/>
    <p:sldId id="273" r:id="rId20"/>
    <p:sldId id="289"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snapToGrid="0">
      <p:cViewPr varScale="1">
        <p:scale>
          <a:sx n="69" d="100"/>
          <a:sy n="69" d="100"/>
        </p:scale>
        <p:origin x="-1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10/8/2013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10/8/2013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a:t>BH </a:t>
            </a:r>
            <a:r>
              <a:rPr lang="en-US" altLang="zh-TW" dirty="0" err="1"/>
              <a:t>Astrophys</a:t>
            </a:r>
            <a:r>
              <a:rPr lang="en-US" altLang="zh-TW" dirty="0"/>
              <a:t> </a:t>
            </a:r>
            <a:r>
              <a:rPr lang="en-US" altLang="zh-TW" dirty="0" smtClean="0"/>
              <a:t>Ch6.4~6.5</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5123"/>
          <p:cNvGrpSpPr/>
          <p:nvPr/>
        </p:nvGrpSpPr>
        <p:grpSpPr>
          <a:xfrm>
            <a:off x="811306" y="1199634"/>
            <a:ext cx="5269712" cy="5291781"/>
            <a:chOff x="811306" y="1199634"/>
            <a:chExt cx="5269712" cy="5291781"/>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06" y="1199634"/>
              <a:ext cx="5269712" cy="529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1165162" y="2162012"/>
              <a:ext cx="1854127" cy="1561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Rectangle 56"/>
            <p:cNvSpPr/>
            <p:nvPr/>
          </p:nvSpPr>
          <p:spPr>
            <a:xfrm>
              <a:off x="811306" y="1199634"/>
              <a:ext cx="1241003" cy="142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Title 1"/>
          <p:cNvSpPr>
            <a:spLocks noGrp="1"/>
          </p:cNvSpPr>
          <p:nvPr>
            <p:ph type="title"/>
          </p:nvPr>
        </p:nvSpPr>
        <p:spPr>
          <a:xfrm>
            <a:off x="457200" y="0"/>
            <a:ext cx="8229600" cy="1143000"/>
          </a:xfrm>
        </p:spPr>
        <p:txBody>
          <a:bodyPr/>
          <a:lstStyle/>
          <a:p>
            <a:r>
              <a:rPr lang="en-US" altLang="zh-TW" dirty="0" smtClean="0"/>
              <a:t>Example</a:t>
            </a:r>
            <a:endParaRPr lang="zh-TW" altLang="en-US" dirty="0"/>
          </a:p>
        </p:txBody>
      </p:sp>
      <p:grpSp>
        <p:nvGrpSpPr>
          <p:cNvPr id="62" name="Group 61"/>
          <p:cNvGrpSpPr/>
          <p:nvPr/>
        </p:nvGrpSpPr>
        <p:grpSpPr>
          <a:xfrm>
            <a:off x="4856470" y="3937687"/>
            <a:ext cx="3663424" cy="2375299"/>
            <a:chOff x="4856470" y="3937687"/>
            <a:chExt cx="3663424" cy="2375299"/>
          </a:xfrm>
        </p:grpSpPr>
        <p:sp>
          <p:nvSpPr>
            <p:cNvPr id="3" name="Oval 2"/>
            <p:cNvSpPr/>
            <p:nvPr/>
          </p:nvSpPr>
          <p:spPr>
            <a:xfrm>
              <a:off x="4856470" y="3937687"/>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Straight Arrow Connector 5"/>
            <p:cNvCxnSpPr/>
            <p:nvPr/>
          </p:nvCxnSpPr>
          <p:spPr>
            <a:xfrm flipH="1" flipV="1">
              <a:off x="5045941" y="4216901"/>
              <a:ext cx="625017" cy="61875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72669" y="4835658"/>
              <a:ext cx="3247225"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Sun right now.</a:t>
              </a:r>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It’s 8 light minutes away, what happens over there right now is not going to affect us till 8 minutes later.</a:t>
              </a:r>
              <a:endParaRPr lang="zh-TW" altLang="en-US" dirty="0" smtClean="0">
                <a:latin typeface="Cambria Math" pitchFamily="18" charset="0"/>
                <a:ea typeface="Cambria Math" pitchFamily="18" charset="0"/>
              </a:endParaRPr>
            </a:p>
          </p:txBody>
        </p:sp>
      </p:grpSp>
      <p:grpSp>
        <p:nvGrpSpPr>
          <p:cNvPr id="5120" name="Group 5119"/>
          <p:cNvGrpSpPr/>
          <p:nvPr/>
        </p:nvGrpSpPr>
        <p:grpSpPr>
          <a:xfrm>
            <a:off x="452098" y="3935004"/>
            <a:ext cx="2932822" cy="1673324"/>
            <a:chOff x="452098" y="3935004"/>
            <a:chExt cx="2932822" cy="1673324"/>
          </a:xfrm>
        </p:grpSpPr>
        <p:sp>
          <p:nvSpPr>
            <p:cNvPr id="10" name="Oval 9"/>
            <p:cNvSpPr/>
            <p:nvPr/>
          </p:nvSpPr>
          <p:spPr>
            <a:xfrm>
              <a:off x="3195450" y="3935004"/>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5" name="Group 54"/>
            <p:cNvGrpSpPr/>
            <p:nvPr/>
          </p:nvGrpSpPr>
          <p:grpSpPr>
            <a:xfrm>
              <a:off x="452098" y="4074368"/>
              <a:ext cx="2664374" cy="1533960"/>
              <a:chOff x="452098" y="4074368"/>
              <a:chExt cx="2664374" cy="1533960"/>
            </a:xfrm>
          </p:grpSpPr>
          <p:cxnSp>
            <p:nvCxnSpPr>
              <p:cNvPr id="11" name="Straight Arrow Connector 10"/>
              <p:cNvCxnSpPr/>
              <p:nvPr/>
            </p:nvCxnSpPr>
            <p:spPr>
              <a:xfrm flipV="1">
                <a:off x="1718836" y="4074368"/>
                <a:ext cx="1397636" cy="4321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2098" y="4131000"/>
                <a:ext cx="1426128"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We are here right now.</a:t>
                </a:r>
              </a:p>
              <a:p>
                <a:r>
                  <a:rPr lang="en-US" altLang="zh-TW" dirty="0" smtClean="0">
                    <a:latin typeface="Cambria Math" pitchFamily="18" charset="0"/>
                    <a:ea typeface="Cambria Math" pitchFamily="18" charset="0"/>
                  </a:rPr>
                  <a:t>Assume that we don’t move about.</a:t>
                </a:r>
                <a:endParaRPr lang="zh-TW" altLang="en-US" dirty="0" smtClean="0">
                  <a:latin typeface="Cambria Math" pitchFamily="18" charset="0"/>
                  <a:ea typeface="Cambria Math" pitchFamily="18" charset="0"/>
                </a:endParaRPr>
              </a:p>
            </p:txBody>
          </p:sp>
        </p:grpSp>
      </p:grpSp>
      <p:grpSp>
        <p:nvGrpSpPr>
          <p:cNvPr id="63" name="Group 62"/>
          <p:cNvGrpSpPr/>
          <p:nvPr/>
        </p:nvGrpSpPr>
        <p:grpSpPr>
          <a:xfrm>
            <a:off x="2417654" y="1199634"/>
            <a:ext cx="5378594" cy="2866257"/>
            <a:chOff x="2417654" y="1199634"/>
            <a:chExt cx="5378594" cy="2866257"/>
          </a:xfrm>
        </p:grpSpPr>
        <p:cxnSp>
          <p:nvCxnSpPr>
            <p:cNvPr id="14" name="Straight Connector 13"/>
            <p:cNvCxnSpPr/>
            <p:nvPr/>
          </p:nvCxnSpPr>
          <p:spPr>
            <a:xfrm>
              <a:off x="2417654" y="1405864"/>
              <a:ext cx="2628286" cy="266002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51205" y="1199634"/>
              <a:ext cx="2845043" cy="283010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77691" y="2844191"/>
              <a:ext cx="178077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Sun’s future light cone.</a:t>
              </a:r>
              <a:endParaRPr lang="zh-TW" altLang="en-US" dirty="0" smtClean="0">
                <a:latin typeface="Cambria Math" pitchFamily="18" charset="0"/>
                <a:ea typeface="Cambria Math" pitchFamily="18" charset="0"/>
              </a:endParaRPr>
            </a:p>
          </p:txBody>
        </p:sp>
      </p:grpSp>
      <p:grpSp>
        <p:nvGrpSpPr>
          <p:cNvPr id="5127" name="Group 5126"/>
          <p:cNvGrpSpPr/>
          <p:nvPr/>
        </p:nvGrpSpPr>
        <p:grpSpPr>
          <a:xfrm>
            <a:off x="1624894" y="55328"/>
            <a:ext cx="1665291" cy="4000171"/>
            <a:chOff x="1624894" y="55328"/>
            <a:chExt cx="1665291" cy="4000171"/>
          </a:xfrm>
        </p:grpSpPr>
        <p:cxnSp>
          <p:nvCxnSpPr>
            <p:cNvPr id="25" name="Straight Connector 24"/>
            <p:cNvCxnSpPr/>
            <p:nvPr/>
          </p:nvCxnSpPr>
          <p:spPr>
            <a:xfrm>
              <a:off x="3290185" y="880844"/>
              <a:ext cx="0" cy="3174655"/>
            </a:xfrm>
            <a:prstGeom prst="line">
              <a:avLst/>
            </a:prstGeom>
            <a:ln w="25400">
              <a:solidFill>
                <a:srgbClr val="00B0F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59676" y="701659"/>
              <a:ext cx="435774" cy="39211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24894" y="55328"/>
              <a:ext cx="158552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Our trajectory in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grpSp>
      <p:grpSp>
        <p:nvGrpSpPr>
          <p:cNvPr id="5126" name="Group 5125"/>
          <p:cNvGrpSpPr/>
          <p:nvPr/>
        </p:nvGrpSpPr>
        <p:grpSpPr>
          <a:xfrm>
            <a:off x="3116472" y="961683"/>
            <a:ext cx="4674936" cy="1498099"/>
            <a:chOff x="3116472" y="961683"/>
            <a:chExt cx="4674936" cy="1498099"/>
          </a:xfrm>
        </p:grpSpPr>
        <p:sp>
          <p:nvSpPr>
            <p:cNvPr id="27" name="Oval 26"/>
            <p:cNvSpPr/>
            <p:nvPr/>
          </p:nvSpPr>
          <p:spPr>
            <a:xfrm>
              <a:off x="3116472" y="2141001"/>
              <a:ext cx="327019" cy="3187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Straight Arrow Connector 31"/>
            <p:cNvCxnSpPr/>
            <p:nvPr/>
          </p:nvCxnSpPr>
          <p:spPr>
            <a:xfrm flipH="1">
              <a:off x="3462712" y="1828649"/>
              <a:ext cx="433785" cy="3333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96497" y="961683"/>
              <a:ext cx="3894911"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Our trajectory intersects with the Sun’s future light cone – we see the light from the Sun that </a:t>
              </a:r>
              <a:r>
                <a:rPr lang="en-US" altLang="zh-TW" dirty="0">
                  <a:latin typeface="Cambria Math" pitchFamily="18" charset="0"/>
                  <a:ea typeface="Cambria Math" pitchFamily="18" charset="0"/>
                </a:rPr>
                <a:t>i</a:t>
              </a:r>
              <a:r>
                <a:rPr lang="en-US" altLang="zh-TW" dirty="0" smtClean="0">
                  <a:latin typeface="Cambria Math" pitchFamily="18" charset="0"/>
                  <a:ea typeface="Cambria Math" pitchFamily="18" charset="0"/>
                </a:rPr>
                <a:t>s emitted ‘now’ 8 minutes ‘later.’</a:t>
              </a:r>
              <a:endParaRPr lang="zh-TW" altLang="en-US" dirty="0" smtClean="0">
                <a:latin typeface="Cambria Math" pitchFamily="18" charset="0"/>
                <a:ea typeface="Cambria Math" pitchFamily="18" charset="0"/>
              </a:endParaRPr>
            </a:p>
          </p:txBody>
        </p:sp>
      </p:grpSp>
      <p:grpSp>
        <p:nvGrpSpPr>
          <p:cNvPr id="5121" name="Group 5120"/>
          <p:cNvGrpSpPr/>
          <p:nvPr/>
        </p:nvGrpSpPr>
        <p:grpSpPr>
          <a:xfrm>
            <a:off x="113479" y="1093772"/>
            <a:ext cx="3176706" cy="3030702"/>
            <a:chOff x="113479" y="1093772"/>
            <a:chExt cx="3176706" cy="3030702"/>
          </a:xfrm>
        </p:grpSpPr>
        <p:cxnSp>
          <p:nvCxnSpPr>
            <p:cNvPr id="44" name="Straight Connector 43"/>
            <p:cNvCxnSpPr>
              <a:stCxn id="10" idx="4"/>
            </p:cNvCxnSpPr>
            <p:nvPr/>
          </p:nvCxnSpPr>
          <p:spPr>
            <a:xfrm flipH="1" flipV="1">
              <a:off x="2460575" y="1093772"/>
              <a:ext cx="829610" cy="303070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314832" y="3363412"/>
              <a:ext cx="662731" cy="1271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3479" y="2820048"/>
              <a:ext cx="2646197"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Trajectory of a spaceship moving away from Earth in direction opposite from the Sun.</a:t>
              </a:r>
              <a:endParaRPr lang="zh-TW" altLang="en-US" dirty="0" smtClean="0">
                <a:latin typeface="Cambria Math" pitchFamily="18" charset="0"/>
                <a:ea typeface="Cambria Math" pitchFamily="18" charset="0"/>
              </a:endParaRPr>
            </a:p>
          </p:txBody>
        </p:sp>
      </p:grpSp>
      <p:grpSp>
        <p:nvGrpSpPr>
          <p:cNvPr id="5125" name="Group 5124"/>
          <p:cNvGrpSpPr/>
          <p:nvPr/>
        </p:nvGrpSpPr>
        <p:grpSpPr>
          <a:xfrm>
            <a:off x="643817" y="990843"/>
            <a:ext cx="2129871" cy="1477328"/>
            <a:chOff x="643817" y="990843"/>
            <a:chExt cx="2129871" cy="1477328"/>
          </a:xfrm>
        </p:grpSpPr>
        <p:sp>
          <p:nvSpPr>
            <p:cNvPr id="58" name="Oval 57"/>
            <p:cNvSpPr/>
            <p:nvPr/>
          </p:nvSpPr>
          <p:spPr>
            <a:xfrm>
              <a:off x="2446669" y="1405864"/>
              <a:ext cx="327019" cy="3187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 name="Straight Arrow Connector 58"/>
            <p:cNvCxnSpPr/>
            <p:nvPr/>
          </p:nvCxnSpPr>
          <p:spPr>
            <a:xfrm>
              <a:off x="2092225" y="1586561"/>
              <a:ext cx="26503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43817" y="990843"/>
              <a:ext cx="1585520"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light from the Sun finally catches up with the spaceship.</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11880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
                                        </p:tgtEl>
                                        <p:attrNameLst>
                                          <p:attrName>style.visibility</p:attrName>
                                        </p:attrNameLst>
                                      </p:cBhvr>
                                      <p:to>
                                        <p:strVal val="visible"/>
                                      </p:to>
                                    </p:set>
                                    <p:animEffect transition="in" filter="fade">
                                      <p:cBhvr>
                                        <p:cTn id="7" dur="500"/>
                                        <p:tgtEl>
                                          <p:spTgt spid="5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fade">
                                      <p:cBhvr>
                                        <p:cTn id="22" dur="500"/>
                                        <p:tgtEl>
                                          <p:spTgt spid="5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1"/>
                                        </p:tgtEl>
                                        <p:attrNameLst>
                                          <p:attrName>style.visibility</p:attrName>
                                        </p:attrNameLst>
                                      </p:cBhvr>
                                      <p:to>
                                        <p:strVal val="visible"/>
                                      </p:to>
                                    </p:set>
                                    <p:animEffect transition="in" filter="fade">
                                      <p:cBhvr>
                                        <p:cTn id="32" dur="500"/>
                                        <p:tgtEl>
                                          <p:spTgt spid="51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5"/>
                                        </p:tgtEl>
                                        <p:attrNameLst>
                                          <p:attrName>style.visibility</p:attrName>
                                        </p:attrNameLst>
                                      </p:cBhvr>
                                      <p:to>
                                        <p:strVal val="visible"/>
                                      </p:to>
                                    </p:set>
                                    <p:animEffect transition="in" filter="fade">
                                      <p:cBhvr>
                                        <p:cTn id="3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Different inertial frames</a:t>
            </a:r>
            <a:endParaRPr lang="zh-TW" altLang="en-US" dirty="0"/>
          </a:p>
        </p:txBody>
      </p:sp>
      <p:sp>
        <p:nvSpPr>
          <p:cNvPr id="4" name="TextBox 3"/>
          <p:cNvSpPr txBox="1"/>
          <p:nvPr/>
        </p:nvSpPr>
        <p:spPr>
          <a:xfrm>
            <a:off x="395416" y="1059960"/>
            <a:ext cx="8488525"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To illustrate different observers situated in different inertial frames, it is convenient to overlay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diagrams as seen by two different observers. It will also form the basis of our derivation of Lorentz Transformations using the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diagram.</a:t>
            </a:r>
          </a:p>
        </p:txBody>
      </p:sp>
      <p:grpSp>
        <p:nvGrpSpPr>
          <p:cNvPr id="17" name="Group 16"/>
          <p:cNvGrpSpPr/>
          <p:nvPr/>
        </p:nvGrpSpPr>
        <p:grpSpPr>
          <a:xfrm>
            <a:off x="349660" y="3088846"/>
            <a:ext cx="3314797" cy="2995993"/>
            <a:chOff x="969193" y="3430727"/>
            <a:chExt cx="3314797" cy="2995993"/>
          </a:xfrm>
        </p:grpSpPr>
        <p:cxnSp>
          <p:nvCxnSpPr>
            <p:cNvPr id="6" name="Straight Arrow Connector 5"/>
            <p:cNvCxnSpPr/>
            <p:nvPr/>
          </p:nvCxnSpPr>
          <p:spPr>
            <a:xfrm>
              <a:off x="969193" y="5100429"/>
              <a:ext cx="30508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34545" y="3774137"/>
              <a:ext cx="0" cy="26525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87114" y="4886240"/>
              <a:ext cx="29687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16" name="TextBox 15"/>
            <p:cNvSpPr txBox="1"/>
            <p:nvPr/>
          </p:nvSpPr>
          <p:spPr>
            <a:xfrm>
              <a:off x="2313239" y="3430727"/>
              <a:ext cx="26321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a:t>
              </a:r>
              <a:endParaRPr lang="zh-TW" altLang="en-US" dirty="0" smtClean="0">
                <a:latin typeface="Cambria Math" pitchFamily="18" charset="0"/>
                <a:ea typeface="Cambria Math" pitchFamily="18" charset="0"/>
              </a:endParaRPr>
            </a:p>
          </p:txBody>
        </p:sp>
      </p:grpSp>
      <p:sp>
        <p:nvSpPr>
          <p:cNvPr id="18" name="TextBox 17"/>
          <p:cNvSpPr txBox="1"/>
          <p:nvPr/>
        </p:nvSpPr>
        <p:spPr>
          <a:xfrm>
            <a:off x="395416" y="2283886"/>
            <a:ext cx="838967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the last few slides we just simply drew the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diagram without discussing what exactly we mean by x axis and t axis.</a:t>
            </a:r>
            <a:endParaRPr lang="zh-TW" altLang="en-US" dirty="0" smtClean="0">
              <a:latin typeface="Cambria Math" pitchFamily="18" charset="0"/>
              <a:ea typeface="Cambria Math" pitchFamily="18" charset="0"/>
            </a:endParaRPr>
          </a:p>
        </p:txBody>
      </p:sp>
      <p:sp>
        <p:nvSpPr>
          <p:cNvPr id="19" name="TextBox 18"/>
          <p:cNvSpPr txBox="1"/>
          <p:nvPr/>
        </p:nvSpPr>
        <p:spPr>
          <a:xfrm>
            <a:off x="3995353" y="3240816"/>
            <a:ext cx="4967416"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First, the t axis:</a:t>
            </a: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   As we have shown, when we are not moving, then our path corresponds to the t axis. Or in general, the t axis is the trajectory of the observer which perceives himself as stationary. </a:t>
            </a:r>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Thus, for an observer that we see a moving in the +x direction, his t’ axis would be his trajectory.</a:t>
            </a:r>
            <a:endParaRPr lang="zh-TW" altLang="en-US" dirty="0" smtClean="0">
              <a:latin typeface="Cambria Math" pitchFamily="18" charset="0"/>
              <a:ea typeface="Cambria Math" pitchFamily="18" charset="0"/>
            </a:endParaRPr>
          </a:p>
        </p:txBody>
      </p:sp>
      <p:grpSp>
        <p:nvGrpSpPr>
          <p:cNvPr id="27" name="Group 26"/>
          <p:cNvGrpSpPr/>
          <p:nvPr/>
        </p:nvGrpSpPr>
        <p:grpSpPr>
          <a:xfrm>
            <a:off x="1316774" y="2871484"/>
            <a:ext cx="1246864" cy="3213355"/>
            <a:chOff x="1316774" y="2871484"/>
            <a:chExt cx="1246864" cy="3213355"/>
          </a:xfrm>
        </p:grpSpPr>
        <p:cxnSp>
          <p:nvCxnSpPr>
            <p:cNvPr id="23" name="Straight Arrow Connector 22"/>
            <p:cNvCxnSpPr/>
            <p:nvPr/>
          </p:nvCxnSpPr>
          <p:spPr>
            <a:xfrm flipV="1">
              <a:off x="1316774" y="3240816"/>
              <a:ext cx="1063961" cy="2844023"/>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49128" y="2871484"/>
              <a:ext cx="314510" cy="369332"/>
            </a:xfrm>
            <a:prstGeom prst="rect">
              <a:avLst/>
            </a:prstGeom>
            <a:noFill/>
          </p:spPr>
          <p:txBody>
            <a:bodyPr wrap="none" rtlCol="0">
              <a:spAutoFit/>
            </a:bodyPr>
            <a:lstStyle/>
            <a:p>
              <a:r>
                <a:rPr lang="en-US" altLang="zh-TW" dirty="0">
                  <a:solidFill>
                    <a:srgbClr val="0070C0"/>
                  </a:solidFill>
                  <a:latin typeface="Cambria Math" pitchFamily="18" charset="0"/>
                  <a:ea typeface="Cambria Math" pitchFamily="18" charset="0"/>
                </a:rPr>
                <a:t>t</a:t>
              </a:r>
              <a:r>
                <a:rPr lang="en-US" altLang="zh-TW" dirty="0" smtClean="0">
                  <a:solidFill>
                    <a:srgbClr val="0070C0"/>
                  </a:solidFill>
                  <a:latin typeface="Cambria Math" pitchFamily="18" charset="0"/>
                  <a:ea typeface="Cambria Math" pitchFamily="18" charset="0"/>
                </a:rPr>
                <a:t>’</a:t>
              </a:r>
              <a:endParaRPr lang="zh-TW" altLang="en-US" dirty="0" smtClean="0">
                <a:solidFill>
                  <a:srgbClr val="0070C0"/>
                </a:solidFill>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28" name="Rectangle 27"/>
              <p:cNvSpPr/>
              <p:nvPr/>
            </p:nvSpPr>
            <p:spPr>
              <a:xfrm>
                <a:off x="418958" y="4234935"/>
                <a:ext cx="1124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tanθ</m:t>
                      </m:r>
                      <m:r>
                        <a:rPr lang="zh-TW" altLang="en-US">
                          <a:latin typeface="Cambria Math"/>
                        </a:rPr>
                        <m:t>=</m:t>
                      </m:r>
                      <m:r>
                        <a:rPr lang="zh-TW" altLang="en-US" i="1">
                          <a:latin typeface="Cambria Math"/>
                        </a:rPr>
                        <m:t>𝛽</m:t>
                      </m:r>
                    </m:oMath>
                  </m:oMathPara>
                </a14:m>
                <a:endParaRPr lang="zh-TW" alt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18958" y="4234935"/>
                <a:ext cx="1124026" cy="369332"/>
              </a:xfrm>
              <a:prstGeom prst="rect">
                <a:avLst/>
              </a:prstGeom>
              <a:blipFill rotWithShape="1">
                <a:blip r:embed="rId2"/>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773216" y="3839516"/>
                <a:ext cx="367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𝜃</m:t>
                      </m:r>
                    </m:oMath>
                  </m:oMathPara>
                </a14:m>
                <a:endParaRPr lang="zh-TW" alt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773216" y="3839516"/>
                <a:ext cx="367408" cy="369332"/>
              </a:xfrm>
              <a:prstGeom prst="rect">
                <a:avLst/>
              </a:prstGeom>
              <a:blipFill rotWithShape="1">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368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Different inertial frames</a:t>
            </a:r>
            <a:endParaRPr lang="zh-TW" altLang="en-US" dirty="0"/>
          </a:p>
        </p:txBody>
      </p:sp>
      <p:sp>
        <p:nvSpPr>
          <p:cNvPr id="17" name="Rectangle 16"/>
          <p:cNvSpPr/>
          <p:nvPr/>
        </p:nvSpPr>
        <p:spPr>
          <a:xfrm>
            <a:off x="93110" y="1031443"/>
            <a:ext cx="2370250" cy="369332"/>
          </a:xfrm>
          <a:prstGeom prst="rect">
            <a:avLst/>
          </a:prstGeom>
        </p:spPr>
        <p:txBody>
          <a:bodyPr wrap="square">
            <a:spAutoFit/>
          </a:bodyPr>
          <a:lstStyle/>
          <a:p>
            <a:r>
              <a:rPr lang="en-US" altLang="zh-TW" dirty="0" smtClean="0">
                <a:latin typeface="Cambria Math" pitchFamily="18" charset="0"/>
                <a:ea typeface="Cambria Math" pitchFamily="18" charset="0"/>
              </a:rPr>
              <a:t>How about the x axis? </a:t>
            </a:r>
            <a:endParaRPr lang="zh-TW" altLang="en-US" dirty="0">
              <a:latin typeface="Cambria Math" pitchFamily="18" charset="0"/>
              <a:ea typeface="Cambria Math" pitchFamily="18" charset="0"/>
            </a:endParaRPr>
          </a:p>
        </p:txBody>
      </p:sp>
      <p:sp>
        <p:nvSpPr>
          <p:cNvPr id="18" name="Rectangle 17"/>
          <p:cNvSpPr/>
          <p:nvPr/>
        </p:nvSpPr>
        <p:spPr>
          <a:xfrm>
            <a:off x="367113" y="1463968"/>
            <a:ext cx="8315568" cy="923330"/>
          </a:xfrm>
          <a:prstGeom prst="rect">
            <a:avLst/>
          </a:prstGeom>
        </p:spPr>
        <p:txBody>
          <a:bodyPr wrap="square">
            <a:spAutoFit/>
          </a:bodyPr>
          <a:lstStyle/>
          <a:p>
            <a:r>
              <a:rPr lang="en-US" altLang="zh-TW" dirty="0" smtClean="0">
                <a:latin typeface="Cambria Math" pitchFamily="18" charset="0"/>
                <a:ea typeface="Cambria Math" pitchFamily="18" charset="0"/>
              </a:rPr>
              <a:t>The x axis basically shows all events that happen at the same time. </a:t>
            </a:r>
            <a:r>
              <a:rPr lang="en-US" altLang="zh-TW" dirty="0">
                <a:latin typeface="Cambria Math" pitchFamily="18" charset="0"/>
                <a:ea typeface="Cambria Math" pitchFamily="18" charset="0"/>
              </a:rPr>
              <a:t>How then do we draw the line that corresponds to events of which in the moving observer’s frame are at the same time</a:t>
            </a:r>
            <a:r>
              <a:rPr lang="en-US" altLang="zh-TW" dirty="0" smtClean="0">
                <a:latin typeface="Cambria Math" pitchFamily="18" charset="0"/>
                <a:ea typeface="Cambria Math" pitchFamily="18" charset="0"/>
              </a:rPr>
              <a:t>?</a:t>
            </a:r>
            <a:endParaRPr lang="zh-TW" altLang="en-US" dirty="0">
              <a:latin typeface="Cambria Math" pitchFamily="18" charset="0"/>
              <a:ea typeface="Cambria Math" pitchFamily="18" charset="0"/>
            </a:endParaRPr>
          </a:p>
        </p:txBody>
      </p:sp>
      <p:sp>
        <p:nvSpPr>
          <p:cNvPr id="19" name="Rectangle 18"/>
          <p:cNvSpPr/>
          <p:nvPr/>
        </p:nvSpPr>
        <p:spPr>
          <a:xfrm>
            <a:off x="807611" y="2459078"/>
            <a:ext cx="7983294" cy="369332"/>
          </a:xfrm>
          <a:prstGeom prst="rect">
            <a:avLst/>
          </a:prstGeom>
        </p:spPr>
        <p:txBody>
          <a:bodyPr wrap="square">
            <a:spAutoFit/>
          </a:bodyPr>
          <a:lstStyle/>
          <a:p>
            <a:r>
              <a:rPr lang="en-US" altLang="zh-TW" dirty="0">
                <a:latin typeface="Cambria Math" pitchFamily="18" charset="0"/>
                <a:ea typeface="Cambria Math" pitchFamily="18" charset="0"/>
              </a:rPr>
              <a:t>A more formal way can be found in </a:t>
            </a:r>
            <a:r>
              <a:rPr lang="en-US" altLang="zh-TW" dirty="0" err="1">
                <a:latin typeface="Cambria Math" pitchFamily="18" charset="0"/>
                <a:ea typeface="Cambria Math" pitchFamily="18" charset="0"/>
              </a:rPr>
              <a:t>Schutz</a:t>
            </a:r>
            <a:r>
              <a:rPr lang="en-US" altLang="zh-TW" dirty="0">
                <a:latin typeface="Cambria Math" pitchFamily="18" charset="0"/>
                <a:ea typeface="Cambria Math" pitchFamily="18" charset="0"/>
              </a:rPr>
              <a:t> but here is a very simple illustration</a:t>
            </a:r>
            <a:r>
              <a:rPr lang="en-US" altLang="zh-TW" dirty="0" smtClean="0">
                <a:latin typeface="Cambria Math" pitchFamily="18" charset="0"/>
                <a:ea typeface="Cambria Math" pitchFamily="18" charset="0"/>
              </a:rPr>
              <a:t>:</a:t>
            </a:r>
            <a:endParaRPr lang="zh-TW" altLang="en-US" dirty="0">
              <a:latin typeface="Cambria Math" pitchFamily="18" charset="0"/>
              <a:ea typeface="Cambria Math" pitchFamily="18" charset="0"/>
            </a:endParaRPr>
          </a:p>
        </p:txBody>
      </p:sp>
      <p:grpSp>
        <p:nvGrpSpPr>
          <p:cNvPr id="63" name="Group 62"/>
          <p:cNvGrpSpPr/>
          <p:nvPr/>
        </p:nvGrpSpPr>
        <p:grpSpPr>
          <a:xfrm>
            <a:off x="192300" y="2714617"/>
            <a:ext cx="4478461" cy="4107916"/>
            <a:chOff x="192300" y="2714617"/>
            <a:chExt cx="4478461" cy="4107916"/>
          </a:xfrm>
        </p:grpSpPr>
        <mc:AlternateContent xmlns:mc="http://schemas.openxmlformats.org/markup-compatibility/2006" xmlns:a14="http://schemas.microsoft.com/office/drawing/2010/main">
          <mc:Choice Requires="a14">
            <p:sp>
              <p:nvSpPr>
                <p:cNvPr id="21" name="Rectangle 20"/>
                <p:cNvSpPr/>
                <p:nvPr/>
              </p:nvSpPr>
              <p:spPr>
                <a:xfrm>
                  <a:off x="323859" y="5302539"/>
                  <a:ext cx="3725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𝜃</m:t>
                        </m:r>
                      </m:oMath>
                    </m:oMathPara>
                  </a14:m>
                  <a:endParaRPr lang="zh-TW" altLang="en-US" dirty="0">
                    <a:latin typeface="Cambria Math" panose="020405030504060302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23859" y="5302539"/>
                  <a:ext cx="372538" cy="369332"/>
                </a:xfrm>
                <a:prstGeom prst="rect">
                  <a:avLst/>
                </a:prstGeom>
                <a:blipFill rotWithShape="1">
                  <a:blip r:embed="rId2"/>
                  <a:stretch>
                    <a:fillRect/>
                  </a:stretch>
                </a:blipFill>
              </p:spPr>
              <p:txBody>
                <a:bodyPr/>
                <a:lstStyle/>
                <a:p>
                  <a:r>
                    <a:rPr lang="zh-TW" altLang="en-US">
                      <a:noFill/>
                    </a:rPr>
                    <a:t> </a:t>
                  </a:r>
                </a:p>
              </p:txBody>
            </p:sp>
          </mc:Fallback>
        </mc:AlternateContent>
        <p:grpSp>
          <p:nvGrpSpPr>
            <p:cNvPr id="60" name="Group 59"/>
            <p:cNvGrpSpPr/>
            <p:nvPr/>
          </p:nvGrpSpPr>
          <p:grpSpPr>
            <a:xfrm>
              <a:off x="192300" y="2714617"/>
              <a:ext cx="4478461" cy="4107916"/>
              <a:chOff x="192300" y="2714617"/>
              <a:chExt cx="4478461" cy="4107916"/>
            </a:xfrm>
          </p:grpSpPr>
          <p:grpSp>
            <p:nvGrpSpPr>
              <p:cNvPr id="16" name="Group 15"/>
              <p:cNvGrpSpPr/>
              <p:nvPr/>
            </p:nvGrpSpPr>
            <p:grpSpPr>
              <a:xfrm>
                <a:off x="192300" y="2714617"/>
                <a:ext cx="4478461" cy="4107916"/>
                <a:chOff x="1674334" y="3088846"/>
                <a:chExt cx="3266239" cy="2995993"/>
              </a:xfrm>
            </p:grpSpPr>
            <p:grpSp>
              <p:nvGrpSpPr>
                <p:cNvPr id="8" name="Group 7"/>
                <p:cNvGrpSpPr/>
                <p:nvPr/>
              </p:nvGrpSpPr>
              <p:grpSpPr>
                <a:xfrm>
                  <a:off x="1674334" y="3088846"/>
                  <a:ext cx="3266239" cy="2995993"/>
                  <a:chOff x="2293867" y="3430727"/>
                  <a:chExt cx="3266239" cy="2995993"/>
                </a:xfrm>
              </p:grpSpPr>
              <p:cxnSp>
                <p:nvCxnSpPr>
                  <p:cNvPr id="9" name="Straight Arrow Connector 8"/>
                  <p:cNvCxnSpPr/>
                  <p:nvPr/>
                </p:nvCxnSpPr>
                <p:spPr>
                  <a:xfrm>
                    <a:off x="2293867" y="5917523"/>
                    <a:ext cx="30508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34545" y="3774137"/>
                    <a:ext cx="0" cy="26525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47343" y="5749219"/>
                    <a:ext cx="212763" cy="269362"/>
                  </a:xfrm>
                  <a:prstGeom prst="rect">
                    <a:avLst/>
                  </a:prstGeom>
                  <a:noFill/>
                </p:spPr>
                <p:txBody>
                  <a:bodyPr wrap="squar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12" name="TextBox 11"/>
                  <p:cNvSpPr txBox="1"/>
                  <p:nvPr/>
                </p:nvSpPr>
                <p:spPr>
                  <a:xfrm>
                    <a:off x="2313239" y="3430727"/>
                    <a:ext cx="191968" cy="269362"/>
                  </a:xfrm>
                  <a:prstGeom prst="rect">
                    <a:avLst/>
                  </a:prstGeom>
                  <a:noFill/>
                </p:spPr>
                <p:txBody>
                  <a:bodyPr wrap="none" rtlCol="0">
                    <a:spAutoFit/>
                  </a:bodyPr>
                  <a:lstStyle/>
                  <a:p>
                    <a:r>
                      <a:rPr lang="en-US" altLang="zh-TW" dirty="0" smtClean="0">
                        <a:latin typeface="Cambria Math" pitchFamily="18" charset="0"/>
                        <a:ea typeface="Cambria Math" pitchFamily="18" charset="0"/>
                      </a:rPr>
                      <a:t>t</a:t>
                    </a:r>
                    <a:endParaRPr lang="zh-TW" altLang="en-US" dirty="0" smtClean="0">
                      <a:latin typeface="Cambria Math" pitchFamily="18" charset="0"/>
                      <a:ea typeface="Cambria Math" pitchFamily="18" charset="0"/>
                    </a:endParaRPr>
                  </a:p>
                </p:txBody>
              </p:sp>
            </p:grpSp>
            <p:grpSp>
              <p:nvGrpSpPr>
                <p:cNvPr id="13" name="Group 12"/>
                <p:cNvGrpSpPr/>
                <p:nvPr/>
              </p:nvGrpSpPr>
              <p:grpSpPr>
                <a:xfrm>
                  <a:off x="1674334" y="3156053"/>
                  <a:ext cx="1014252" cy="2776816"/>
                  <a:chOff x="1674334" y="3156053"/>
                  <a:chExt cx="1014252" cy="2776816"/>
                </a:xfrm>
              </p:grpSpPr>
              <p:cxnSp>
                <p:nvCxnSpPr>
                  <p:cNvPr id="14" name="Straight Arrow Connector 13"/>
                  <p:cNvCxnSpPr/>
                  <p:nvPr/>
                </p:nvCxnSpPr>
                <p:spPr>
                  <a:xfrm flipV="1">
                    <a:off x="1674334" y="3432256"/>
                    <a:ext cx="935490" cy="2500613"/>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68857" y="3156053"/>
                    <a:ext cx="219729" cy="269362"/>
                  </a:xfrm>
                  <a:prstGeom prst="rect">
                    <a:avLst/>
                  </a:prstGeom>
                  <a:noFill/>
                </p:spPr>
                <p:txBody>
                  <a:bodyPr wrap="square" rtlCol="0">
                    <a:spAutoFit/>
                  </a:bodyPr>
                  <a:lstStyle/>
                  <a:p>
                    <a:r>
                      <a:rPr lang="en-US" altLang="zh-TW" dirty="0">
                        <a:solidFill>
                          <a:srgbClr val="0070C0"/>
                        </a:solidFill>
                        <a:latin typeface="Cambria Math" pitchFamily="18" charset="0"/>
                        <a:ea typeface="Cambria Math" pitchFamily="18" charset="0"/>
                      </a:rPr>
                      <a:t>t</a:t>
                    </a:r>
                    <a:r>
                      <a:rPr lang="en-US" altLang="zh-TW" dirty="0" smtClean="0">
                        <a:solidFill>
                          <a:srgbClr val="0070C0"/>
                        </a:solidFill>
                        <a:latin typeface="Cambria Math" pitchFamily="18" charset="0"/>
                        <a:ea typeface="Cambria Math" pitchFamily="18" charset="0"/>
                      </a:rPr>
                      <a:t>’</a:t>
                    </a:r>
                    <a:endParaRPr lang="zh-TW" altLang="en-US" dirty="0" smtClean="0">
                      <a:solidFill>
                        <a:srgbClr val="0070C0"/>
                      </a:solidFill>
                      <a:latin typeface="Cambria Math" pitchFamily="18" charset="0"/>
                      <a:ea typeface="Cambria Math"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318364" y="3463891"/>
                    <a:ext cx="102002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TW" altLang="en-US" sz="1600">
                              <a:latin typeface="Cambria Math" panose="02040503050406030204" pitchFamily="18" charset="0"/>
                            </a:rPr>
                            <m:t>tanθ</m:t>
                          </m:r>
                          <m:r>
                            <a:rPr lang="zh-TW" altLang="en-US" sz="1600">
                              <a:latin typeface="Cambria Math" panose="02040503050406030204" pitchFamily="18" charset="0"/>
                            </a:rPr>
                            <m:t>=</m:t>
                          </m:r>
                          <m:r>
                            <a:rPr lang="zh-TW" altLang="en-US" sz="1600" i="1">
                              <a:latin typeface="Cambria Math" panose="02040503050406030204" pitchFamily="18" charset="0"/>
                            </a:rPr>
                            <m:t>𝛽</m:t>
                          </m:r>
                        </m:oMath>
                      </m:oMathPara>
                    </a14:m>
                    <a:endParaRPr lang="zh-TW" altLang="en-US" sz="1600" dirty="0">
                      <a:latin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18364" y="3463891"/>
                    <a:ext cx="1020023" cy="338554"/>
                  </a:xfrm>
                  <a:prstGeom prst="rect">
                    <a:avLst/>
                  </a:prstGeom>
                  <a:blipFill rotWithShape="1">
                    <a:blip r:embed="rId3"/>
                    <a:stretch>
                      <a:fillRect b="-10714"/>
                    </a:stretch>
                  </a:blipFill>
                </p:spPr>
                <p:txBody>
                  <a:bodyPr/>
                  <a:lstStyle/>
                  <a:p>
                    <a:r>
                      <a:rPr lang="zh-TW" altLang="en-US">
                        <a:noFill/>
                      </a:rPr>
                      <a:t> </a:t>
                    </a:r>
                  </a:p>
                </p:txBody>
              </p:sp>
            </mc:Fallback>
          </mc:AlternateContent>
        </p:grpSp>
      </p:grpSp>
      <p:grpSp>
        <p:nvGrpSpPr>
          <p:cNvPr id="59" name="Group 58"/>
          <p:cNvGrpSpPr/>
          <p:nvPr/>
        </p:nvGrpSpPr>
        <p:grpSpPr>
          <a:xfrm>
            <a:off x="307441" y="3463891"/>
            <a:ext cx="4625286" cy="3021674"/>
            <a:chOff x="307441" y="3463891"/>
            <a:chExt cx="4625286" cy="3021674"/>
          </a:xfrm>
        </p:grpSpPr>
        <p:cxnSp>
          <p:nvCxnSpPr>
            <p:cNvPr id="24" name="Straight Connector 23"/>
            <p:cNvCxnSpPr/>
            <p:nvPr/>
          </p:nvCxnSpPr>
          <p:spPr>
            <a:xfrm flipV="1">
              <a:off x="2935727" y="5578093"/>
              <a:ext cx="548706" cy="54582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7441" y="3463891"/>
              <a:ext cx="2628286" cy="266002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73678" y="6223955"/>
              <a:ext cx="1859049" cy="261610"/>
            </a:xfrm>
            <a:prstGeom prst="rect">
              <a:avLst/>
            </a:prstGeom>
            <a:noFill/>
          </p:spPr>
          <p:txBody>
            <a:bodyPr wrap="square" rtlCol="0">
              <a:spAutoFit/>
            </a:bodyPr>
            <a:lstStyle/>
            <a:p>
              <a:r>
                <a:rPr lang="en-US" altLang="zh-TW" sz="1100" dirty="0" smtClean="0">
                  <a:latin typeface="Cambria Math" pitchFamily="18" charset="0"/>
                  <a:ea typeface="Cambria Math" pitchFamily="18" charset="0"/>
                </a:rPr>
                <a:t>The Sun ‘now’ in our frame.</a:t>
              </a:r>
              <a:endParaRPr lang="zh-TW" altLang="en-US" sz="1100" dirty="0" smtClean="0">
                <a:latin typeface="Cambria Math" pitchFamily="18" charset="0"/>
                <a:ea typeface="Cambria Math" pitchFamily="18" charset="0"/>
              </a:endParaRPr>
            </a:p>
          </p:txBody>
        </p:sp>
        <p:sp>
          <p:nvSpPr>
            <p:cNvPr id="29" name="Oval 28"/>
            <p:cNvSpPr/>
            <p:nvPr/>
          </p:nvSpPr>
          <p:spPr>
            <a:xfrm>
              <a:off x="2858206" y="6060958"/>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sp>
        <p:nvSpPr>
          <p:cNvPr id="31" name="TextBox 30"/>
          <p:cNvSpPr txBox="1"/>
          <p:nvPr/>
        </p:nvSpPr>
        <p:spPr>
          <a:xfrm>
            <a:off x="2126834" y="2957546"/>
            <a:ext cx="4497257" cy="307777"/>
          </a:xfrm>
          <a:prstGeom prst="rect">
            <a:avLst/>
          </a:prstGeom>
          <a:noFill/>
        </p:spPr>
        <p:txBody>
          <a:bodyPr wrap="none" rtlCol="0">
            <a:spAutoFit/>
          </a:bodyPr>
          <a:lstStyle/>
          <a:p>
            <a:r>
              <a:rPr lang="en-US" altLang="zh-TW" sz="1400" dirty="0" smtClean="0">
                <a:latin typeface="Cambria Math" pitchFamily="18" charset="0"/>
                <a:ea typeface="Cambria Math" pitchFamily="18" charset="0"/>
              </a:rPr>
              <a:t>Consider the Sun to be at a distance x away in our frame.</a:t>
            </a:r>
            <a:endParaRPr lang="zh-TW" altLang="en-US" sz="1400"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2784126" y="3359835"/>
                <a:ext cx="6150149" cy="1402948"/>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For an observer moving toward it in a spaceship at velocity </a:t>
                </a:r>
                <a14:m>
                  <m:oMath xmlns:m="http://schemas.openxmlformats.org/officeDocument/2006/math">
                    <m:r>
                      <a:rPr lang="zh-TW" altLang="en-US" sz="1400" i="1">
                        <a:latin typeface="Cambria Math" panose="02040503050406030204" pitchFamily="18" charset="0"/>
                      </a:rPr>
                      <m:t>𝛽</m:t>
                    </m:r>
                  </m:oMath>
                </a14:m>
                <a:r>
                  <a:rPr lang="zh-TW" altLang="en-US" sz="1400" dirty="0" smtClean="0">
                    <a:latin typeface="Cambria Math" panose="02040503050406030204" pitchFamily="18" charset="0"/>
                  </a:rPr>
                  <a:t> </a:t>
                </a:r>
                <a:r>
                  <a:rPr lang="en-US" altLang="zh-TW" sz="1400" dirty="0" smtClean="0">
                    <a:latin typeface="Cambria Math" panose="02040503050406030204" pitchFamily="18" charset="0"/>
                    <a:ea typeface="Cambria Math" panose="02040503050406030204" pitchFamily="18" charset="0"/>
                  </a:rPr>
                  <a:t>(=v/c), it would only take light the time of </a:t>
                </a:r>
                <a14:m>
                  <m:oMath xmlns:m="http://schemas.openxmlformats.org/officeDocument/2006/math">
                    <m:f>
                      <m:fPr>
                        <m:ctrlPr>
                          <a:rPr lang="zh-TW" altLang="en-US" sz="1400" i="1">
                            <a:latin typeface="Cambria Math"/>
                          </a:rPr>
                        </m:ctrlPr>
                      </m:fPr>
                      <m:num>
                        <m:r>
                          <a:rPr lang="zh-TW" altLang="en-US" sz="1400">
                            <a:latin typeface="Cambria Math" panose="02040503050406030204" pitchFamily="18" charset="0"/>
                          </a:rPr>
                          <m:t>1</m:t>
                        </m:r>
                      </m:num>
                      <m:den>
                        <m:r>
                          <a:rPr lang="zh-TW" altLang="en-US" sz="1400" i="1">
                            <a:latin typeface="Cambria Math" panose="02040503050406030204" pitchFamily="18" charset="0"/>
                          </a:rPr>
                          <m:t>𝑐</m:t>
                        </m:r>
                      </m:den>
                    </m:f>
                    <m:f>
                      <m:fPr>
                        <m:ctrlPr>
                          <a:rPr lang="zh-TW" altLang="en-US" sz="1400" i="1">
                            <a:latin typeface="Cambria Math"/>
                          </a:rPr>
                        </m:ctrlPr>
                      </m:fPr>
                      <m:num>
                        <m:r>
                          <a:rPr lang="en-US" altLang="zh-TW" sz="1400" b="0" i="1" smtClean="0">
                            <a:latin typeface="Cambria Math" panose="02040503050406030204" pitchFamily="18" charset="0"/>
                            <a:ea typeface="Cambria Math" panose="02040503050406030204" pitchFamily="18" charset="0"/>
                          </a:rPr>
                          <m:t>𝑋</m:t>
                        </m:r>
                      </m:num>
                      <m:den>
                        <m:r>
                          <a:rPr lang="zh-TW" altLang="en-US" sz="1400">
                            <a:latin typeface="Cambria Math" panose="02040503050406030204" pitchFamily="18" charset="0"/>
                          </a:rPr>
                          <m:t>1+</m:t>
                        </m:r>
                        <m:r>
                          <a:rPr lang="zh-TW" altLang="en-US" sz="1400" i="1">
                            <a:latin typeface="Cambria Math" panose="02040503050406030204" pitchFamily="18" charset="0"/>
                          </a:rPr>
                          <m:t>𝛽</m:t>
                        </m:r>
                      </m:den>
                    </m:f>
                  </m:oMath>
                </a14:m>
                <a:r>
                  <a:rPr lang="zh-TW" altLang="en-US" sz="1400" dirty="0" smtClean="0">
                    <a:latin typeface="Cambria Math" panose="02040503050406030204" pitchFamily="18" charset="0"/>
                  </a:rPr>
                  <a:t> </a:t>
                </a:r>
                <a:r>
                  <a:rPr lang="en-US" altLang="zh-TW" sz="1400" dirty="0" smtClean="0">
                    <a:latin typeface="Cambria Math" panose="02040503050406030204" pitchFamily="18" charset="0"/>
                    <a:ea typeface="Cambria Math" panose="02040503050406030204" pitchFamily="18" charset="0"/>
                  </a:rPr>
                  <a:t>to reach the spaceship. As light always travels along the null geodesics, the point which should be registered as “the Sun right now” for people on the spaceship therefore must be at a distance </a:t>
                </a:r>
                <a14:m>
                  <m:oMath xmlns:m="http://schemas.openxmlformats.org/officeDocument/2006/math">
                    <m:f>
                      <m:fPr>
                        <m:ctrlPr>
                          <a:rPr lang="zh-TW" altLang="en-US" sz="1400" i="1">
                            <a:latin typeface="Cambria Math"/>
                          </a:rPr>
                        </m:ctrlPr>
                      </m:fPr>
                      <m:num>
                        <m:r>
                          <a:rPr lang="en-US" altLang="zh-TW" sz="1400" b="0" i="1" smtClean="0">
                            <a:latin typeface="Cambria Math" panose="02040503050406030204" pitchFamily="18" charset="0"/>
                            <a:ea typeface="Cambria Math" panose="02040503050406030204" pitchFamily="18" charset="0"/>
                          </a:rPr>
                          <m:t>𝑋</m:t>
                        </m:r>
                      </m:num>
                      <m:den>
                        <m:r>
                          <a:rPr lang="zh-TW" altLang="en-US" sz="1400">
                            <a:latin typeface="Cambria Math" panose="02040503050406030204" pitchFamily="18" charset="0"/>
                          </a:rPr>
                          <m:t>1+</m:t>
                        </m:r>
                        <m:r>
                          <a:rPr lang="zh-TW" altLang="en-US" sz="1400" i="1">
                            <a:latin typeface="Cambria Math" panose="02040503050406030204" pitchFamily="18" charset="0"/>
                          </a:rPr>
                          <m:t>𝛽</m:t>
                        </m:r>
                      </m:den>
                    </m:f>
                  </m:oMath>
                </a14:m>
                <a:r>
                  <a:rPr lang="zh-TW" altLang="en-US" sz="1400" dirty="0" smtClean="0">
                    <a:latin typeface="Cambria Math" panose="02040503050406030204" pitchFamily="18" charset="0"/>
                  </a:rPr>
                  <a:t> </a:t>
                </a:r>
                <a:r>
                  <a:rPr lang="en-US" altLang="zh-TW" sz="1400" dirty="0" smtClean="0">
                    <a:latin typeface="Cambria Math" panose="02040503050406030204" pitchFamily="18" charset="0"/>
                    <a:ea typeface="Cambria Math" panose="02040503050406030204" pitchFamily="18" charset="0"/>
                  </a:rPr>
                  <a:t>as seen in our frame.</a:t>
                </a:r>
                <a:endParaRPr lang="zh-TW" altLang="en-US" sz="1400" dirty="0">
                  <a:latin typeface="Cambria Math"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84126" y="3359835"/>
                <a:ext cx="6150149" cy="1402948"/>
              </a:xfrm>
              <a:prstGeom prst="rect">
                <a:avLst/>
              </a:prstGeom>
              <a:blipFill rotWithShape="1">
                <a:blip r:embed="rId4"/>
                <a:stretch>
                  <a:fillRect l="-297" t="-870" r="-694" b="-3043"/>
                </a:stretch>
              </a:blipFill>
            </p:spPr>
            <p:txBody>
              <a:bodyPr/>
              <a:lstStyle/>
              <a:p>
                <a:r>
                  <a:rPr lang="zh-TW" altLang="en-US">
                    <a:noFill/>
                  </a:rPr>
                  <a:t> </a:t>
                </a:r>
              </a:p>
            </p:txBody>
          </p:sp>
        </mc:Fallback>
      </mc:AlternateContent>
      <p:grpSp>
        <p:nvGrpSpPr>
          <p:cNvPr id="58" name="Group 57"/>
          <p:cNvGrpSpPr/>
          <p:nvPr/>
        </p:nvGrpSpPr>
        <p:grpSpPr>
          <a:xfrm>
            <a:off x="307441" y="5674252"/>
            <a:ext cx="2645500" cy="1241246"/>
            <a:chOff x="307441" y="5674252"/>
            <a:chExt cx="2645500" cy="1241246"/>
          </a:xfrm>
        </p:grpSpPr>
        <p:sp>
          <p:nvSpPr>
            <p:cNvPr id="34" name="TextBox 33"/>
            <p:cNvSpPr txBox="1"/>
            <p:nvPr/>
          </p:nvSpPr>
          <p:spPr>
            <a:xfrm>
              <a:off x="1430728" y="6546166"/>
              <a:ext cx="31611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35" name="Arc 34"/>
            <p:cNvSpPr/>
            <p:nvPr/>
          </p:nvSpPr>
          <p:spPr>
            <a:xfrm>
              <a:off x="307441" y="5674252"/>
              <a:ext cx="2645500" cy="1099407"/>
            </a:xfrm>
            <a:prstGeom prst="arc">
              <a:avLst>
                <a:gd name="adj1" fmla="val 150619"/>
                <a:gd name="adj2" fmla="val 48927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sp>
          <p:nvSpPr>
            <p:cNvPr id="36" name="Arc 35"/>
            <p:cNvSpPr/>
            <p:nvPr/>
          </p:nvSpPr>
          <p:spPr>
            <a:xfrm>
              <a:off x="415273" y="5720618"/>
              <a:ext cx="2384814" cy="1051045"/>
            </a:xfrm>
            <a:prstGeom prst="arc">
              <a:avLst>
                <a:gd name="adj1" fmla="val 6315328"/>
                <a:gd name="adj2" fmla="val 1072286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grpSp>
      <p:cxnSp>
        <p:nvCxnSpPr>
          <p:cNvPr id="38" name="Straight Connector 37"/>
          <p:cNvCxnSpPr/>
          <p:nvPr/>
        </p:nvCxnSpPr>
        <p:spPr>
          <a:xfrm>
            <a:off x="2338387" y="4454554"/>
            <a:ext cx="0" cy="196302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268" y="5255912"/>
            <a:ext cx="2835532" cy="1290254"/>
            <a:chOff x="2268" y="5255912"/>
            <a:chExt cx="2835532" cy="1290254"/>
          </a:xfrm>
        </p:grpSpPr>
        <mc:AlternateContent xmlns:mc="http://schemas.openxmlformats.org/markup-compatibility/2006" xmlns:a14="http://schemas.microsoft.com/office/drawing/2010/main">
          <mc:Choice Requires="a14">
            <p:sp>
              <p:nvSpPr>
                <p:cNvPr id="40" name="Rectangle 39"/>
                <p:cNvSpPr/>
                <p:nvPr/>
              </p:nvSpPr>
              <p:spPr>
                <a:xfrm>
                  <a:off x="1068547" y="6108417"/>
                  <a:ext cx="553037"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en-US" sz="1100" i="1">
                                <a:latin typeface="Cambria Math"/>
                              </a:rPr>
                            </m:ctrlPr>
                          </m:fPr>
                          <m:num>
                            <m:r>
                              <a:rPr lang="en-US" altLang="zh-TW" sz="1100" i="1">
                                <a:latin typeface="Cambria Math" panose="02040503050406030204" pitchFamily="18" charset="0"/>
                                <a:ea typeface="Cambria Math" panose="02040503050406030204" pitchFamily="18" charset="0"/>
                              </a:rPr>
                              <m:t>𝑋</m:t>
                            </m:r>
                          </m:num>
                          <m:den>
                            <m:r>
                              <a:rPr lang="zh-TW" altLang="en-US" sz="1100">
                                <a:latin typeface="Cambria Math" panose="02040503050406030204" pitchFamily="18" charset="0"/>
                              </a:rPr>
                              <m:t>1+</m:t>
                            </m:r>
                            <m:r>
                              <a:rPr lang="zh-TW" altLang="en-US" sz="1100" i="1">
                                <a:latin typeface="Cambria Math" panose="02040503050406030204" pitchFamily="18" charset="0"/>
                              </a:rPr>
                              <m:t>𝛽</m:t>
                            </m:r>
                          </m:den>
                        </m:f>
                      </m:oMath>
                    </m:oMathPara>
                  </a14:m>
                  <a:endParaRPr lang="zh-TW" altLang="en-US" sz="1100" dirty="0">
                    <a:latin typeface="Cambria Math" panose="020405030504060302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068547" y="6108417"/>
                  <a:ext cx="553037" cy="437749"/>
                </a:xfrm>
                <a:prstGeom prst="rect">
                  <a:avLst/>
                </a:prstGeom>
                <a:blipFill rotWithShape="1">
                  <a:blip r:embed="rId5"/>
                  <a:stretch>
                    <a:fillRect b="-2778"/>
                  </a:stretch>
                </a:blipFill>
              </p:spPr>
              <p:txBody>
                <a:bodyPr/>
                <a:lstStyle/>
                <a:p>
                  <a:r>
                    <a:rPr lang="zh-TW" altLang="en-US">
                      <a:noFill/>
                    </a:rPr>
                    <a:t> </a:t>
                  </a:r>
                </a:p>
              </p:txBody>
            </p:sp>
          </mc:Fallback>
        </mc:AlternateContent>
        <p:sp>
          <p:nvSpPr>
            <p:cNvPr id="41" name="Arc 40"/>
            <p:cNvSpPr/>
            <p:nvPr/>
          </p:nvSpPr>
          <p:spPr>
            <a:xfrm>
              <a:off x="192300" y="5255912"/>
              <a:ext cx="2645500" cy="1099407"/>
            </a:xfrm>
            <a:prstGeom prst="arc">
              <a:avLst>
                <a:gd name="adj1" fmla="val 1666353"/>
                <a:gd name="adj2" fmla="val 48927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sp>
          <p:nvSpPr>
            <p:cNvPr id="42" name="Arc 41"/>
            <p:cNvSpPr/>
            <p:nvPr/>
          </p:nvSpPr>
          <p:spPr>
            <a:xfrm>
              <a:off x="2268" y="5276246"/>
              <a:ext cx="2384814" cy="1051045"/>
            </a:xfrm>
            <a:prstGeom prst="arc">
              <a:avLst>
                <a:gd name="adj1" fmla="val 6315328"/>
                <a:gd name="adj2" fmla="val 91377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ambria Math" panose="02040503050406030204" pitchFamily="18" charset="0"/>
              </a:endParaRPr>
            </a:p>
          </p:txBody>
        </p:sp>
      </p:grpSp>
      <p:grpSp>
        <p:nvGrpSpPr>
          <p:cNvPr id="61" name="Group 60"/>
          <p:cNvGrpSpPr/>
          <p:nvPr/>
        </p:nvGrpSpPr>
        <p:grpSpPr>
          <a:xfrm>
            <a:off x="1588784" y="4676082"/>
            <a:ext cx="1132198" cy="902011"/>
            <a:chOff x="1588784" y="4676082"/>
            <a:chExt cx="1132198" cy="902011"/>
          </a:xfrm>
        </p:grpSpPr>
        <p:sp>
          <p:nvSpPr>
            <p:cNvPr id="44" name="Oval 43"/>
            <p:cNvSpPr/>
            <p:nvPr/>
          </p:nvSpPr>
          <p:spPr>
            <a:xfrm>
              <a:off x="2243652" y="5388623"/>
              <a:ext cx="189470" cy="18947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45" name="TextBox 44"/>
            <p:cNvSpPr txBox="1"/>
            <p:nvPr/>
          </p:nvSpPr>
          <p:spPr>
            <a:xfrm>
              <a:off x="1588784" y="4676082"/>
              <a:ext cx="1132198" cy="600164"/>
            </a:xfrm>
            <a:prstGeom prst="rect">
              <a:avLst/>
            </a:prstGeom>
            <a:noFill/>
          </p:spPr>
          <p:txBody>
            <a:bodyPr wrap="square" rtlCol="0">
              <a:spAutoFit/>
            </a:bodyPr>
            <a:lstStyle/>
            <a:p>
              <a:r>
                <a:rPr lang="en-US" altLang="zh-TW" sz="1100" dirty="0" smtClean="0">
                  <a:latin typeface="Cambria Math" pitchFamily="18" charset="0"/>
                  <a:ea typeface="Cambria Math" pitchFamily="18" charset="0"/>
                </a:rPr>
                <a:t>The Sun ‘now’ for the spaceship.</a:t>
              </a:r>
              <a:endParaRPr lang="zh-TW" altLang="en-US" sz="1100" dirty="0" smtClean="0">
                <a:latin typeface="Cambria Math" pitchFamily="18" charset="0"/>
                <a:ea typeface="Cambria Math" pitchFamily="18" charset="0"/>
              </a:endParaRPr>
            </a:p>
          </p:txBody>
        </p:sp>
      </p:grpSp>
      <p:grpSp>
        <p:nvGrpSpPr>
          <p:cNvPr id="64" name="Group 63"/>
          <p:cNvGrpSpPr/>
          <p:nvPr/>
        </p:nvGrpSpPr>
        <p:grpSpPr>
          <a:xfrm>
            <a:off x="192300" y="4689987"/>
            <a:ext cx="3884024" cy="1508801"/>
            <a:chOff x="192300" y="4689987"/>
            <a:chExt cx="3884024" cy="1508801"/>
          </a:xfrm>
        </p:grpSpPr>
        <p:grpSp>
          <p:nvGrpSpPr>
            <p:cNvPr id="62" name="Group 61"/>
            <p:cNvGrpSpPr/>
            <p:nvPr/>
          </p:nvGrpSpPr>
          <p:grpSpPr>
            <a:xfrm>
              <a:off x="192300" y="4689987"/>
              <a:ext cx="3884024" cy="1508801"/>
              <a:chOff x="192300" y="4715154"/>
              <a:chExt cx="3884024" cy="1508801"/>
            </a:xfrm>
          </p:grpSpPr>
          <p:cxnSp>
            <p:nvCxnSpPr>
              <p:cNvPr id="47" name="Straight Arrow Connector 46"/>
              <p:cNvCxnSpPr/>
              <p:nvPr/>
            </p:nvCxnSpPr>
            <p:spPr>
              <a:xfrm flipV="1">
                <a:off x="192300" y="4976164"/>
                <a:ext cx="3582746" cy="1247791"/>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75046" y="4715154"/>
                <a:ext cx="301278" cy="369332"/>
              </a:xfrm>
              <a:prstGeom prst="rect">
                <a:avLst/>
              </a:prstGeom>
              <a:noFill/>
            </p:spPr>
            <p:txBody>
              <a:bodyPr wrap="square" rtlCol="0">
                <a:spAutoFit/>
              </a:bodyPr>
              <a:lstStyle/>
              <a:p>
                <a:r>
                  <a:rPr lang="en-US" altLang="zh-TW" dirty="0" smtClean="0">
                    <a:solidFill>
                      <a:srgbClr val="0070C0"/>
                    </a:solidFill>
                    <a:latin typeface="Cambria Math" pitchFamily="18" charset="0"/>
                    <a:ea typeface="Cambria Math" pitchFamily="18" charset="0"/>
                  </a:rPr>
                  <a:t>x’</a:t>
                </a:r>
                <a:endParaRPr lang="zh-TW" altLang="en-US" dirty="0" smtClean="0">
                  <a:solidFill>
                    <a:srgbClr val="0070C0"/>
                  </a:solidFill>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53" name="Rectangle 52"/>
                <p:cNvSpPr/>
                <p:nvPr/>
              </p:nvSpPr>
              <p:spPr>
                <a:xfrm>
                  <a:off x="1093714" y="5797226"/>
                  <a:ext cx="3725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𝜃</m:t>
                        </m:r>
                      </m:oMath>
                    </m:oMathPara>
                  </a14:m>
                  <a:endParaRPr lang="zh-TW" altLang="en-US" dirty="0">
                    <a:latin typeface="Cambria Math" panose="02040503050406030204" pitchFamily="18"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1093714" y="5797226"/>
                  <a:ext cx="372538" cy="369332"/>
                </a:xfrm>
                <a:prstGeom prst="rect">
                  <a:avLst/>
                </a:prstGeom>
                <a:blipFill rotWithShape="1">
                  <a:blip r:embed="rId6"/>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54" name="TextBox 53"/>
              <p:cNvSpPr txBox="1"/>
              <p:nvPr/>
            </p:nvSpPr>
            <p:spPr>
              <a:xfrm>
                <a:off x="4201866" y="4742396"/>
                <a:ext cx="4589040" cy="523220"/>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It is then easy to work out that the angle between the x and x’ axes is also</a:t>
                </a:r>
                <a:r>
                  <a:rPr lang="zh-TW" altLang="en-US" sz="1400" dirty="0" smtClean="0">
                    <a:latin typeface="Cambria Math" pitchFamily="18" charset="0"/>
                    <a:ea typeface="Cambria Math" pitchFamily="18" charset="0"/>
                  </a:rPr>
                  <a:t> </a:t>
                </a:r>
                <a14:m>
                  <m:oMath xmlns:m="http://schemas.openxmlformats.org/officeDocument/2006/math">
                    <m:r>
                      <a:rPr lang="zh-TW" altLang="en-US" sz="1400" i="1">
                        <a:latin typeface="Cambria Math" panose="02040503050406030204" pitchFamily="18" charset="0"/>
                      </a:rPr>
                      <m:t>𝜃</m:t>
                    </m:r>
                  </m:oMath>
                </a14:m>
                <a:r>
                  <a:rPr lang="zh-TW" altLang="en-US" sz="1400" dirty="0" smtClean="0">
                    <a:latin typeface="Cambria Math" panose="02040503050406030204" pitchFamily="18" charset="0"/>
                  </a:rPr>
                  <a:t> </a:t>
                </a:r>
                <a:r>
                  <a:rPr lang="en-US" altLang="zh-TW" sz="1400" dirty="0" smtClean="0">
                    <a:latin typeface="Cambria Math" panose="02040503050406030204" pitchFamily="18" charset="0"/>
                    <a:ea typeface="Cambria Math" panose="02040503050406030204" pitchFamily="18" charset="0"/>
                  </a:rPr>
                  <a:t>by considering the light ray.</a:t>
                </a:r>
                <a:endParaRPr lang="zh-TW" altLang="en-US" sz="1400" dirty="0">
                  <a:latin typeface="Cambria Math"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201866" y="4742396"/>
                <a:ext cx="4589040" cy="523220"/>
              </a:xfrm>
              <a:prstGeom prst="rect">
                <a:avLst/>
              </a:prstGeom>
              <a:blipFill rotWithShape="1">
                <a:blip r:embed="rId7"/>
                <a:stretch>
                  <a:fillRect l="-266" t="-2326" b="-930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059316" y="5475360"/>
                <a:ext cx="3991648" cy="1070806"/>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One must take caution that the above arguments are done in our frame of reference, people on the spaceship won’t think it took time </a:t>
                </a:r>
                <a14:m>
                  <m:oMath xmlns:m="http://schemas.openxmlformats.org/officeDocument/2006/math">
                    <m:f>
                      <m:fPr>
                        <m:ctrlPr>
                          <a:rPr lang="zh-TW" altLang="en-US" sz="1400" i="1">
                            <a:latin typeface="Cambria Math"/>
                          </a:rPr>
                        </m:ctrlPr>
                      </m:fPr>
                      <m:num>
                        <m:r>
                          <a:rPr lang="zh-TW" altLang="en-US" sz="1400">
                            <a:latin typeface="Cambria Math" panose="02040503050406030204" pitchFamily="18" charset="0"/>
                          </a:rPr>
                          <m:t>1</m:t>
                        </m:r>
                      </m:num>
                      <m:den>
                        <m:r>
                          <a:rPr lang="zh-TW" altLang="en-US" sz="1400" i="1">
                            <a:latin typeface="Cambria Math" panose="02040503050406030204" pitchFamily="18" charset="0"/>
                          </a:rPr>
                          <m:t>𝑐</m:t>
                        </m:r>
                      </m:den>
                    </m:f>
                    <m:f>
                      <m:fPr>
                        <m:ctrlPr>
                          <a:rPr lang="zh-TW" altLang="en-US" sz="1400" i="1">
                            <a:latin typeface="Cambria Math"/>
                          </a:rPr>
                        </m:ctrlPr>
                      </m:fPr>
                      <m:num>
                        <m:r>
                          <a:rPr lang="en-US" altLang="zh-TW" sz="1400" i="1">
                            <a:latin typeface="Cambria Math" panose="02040503050406030204" pitchFamily="18" charset="0"/>
                            <a:ea typeface="Cambria Math" panose="02040503050406030204" pitchFamily="18" charset="0"/>
                          </a:rPr>
                          <m:t>𝑋</m:t>
                        </m:r>
                      </m:num>
                      <m:den>
                        <m:r>
                          <a:rPr lang="zh-TW" altLang="en-US" sz="1400">
                            <a:latin typeface="Cambria Math" panose="02040503050406030204" pitchFamily="18" charset="0"/>
                          </a:rPr>
                          <m:t>1+</m:t>
                        </m:r>
                        <m:r>
                          <a:rPr lang="zh-TW" altLang="en-US" sz="1400" i="1">
                            <a:latin typeface="Cambria Math" panose="02040503050406030204" pitchFamily="18" charset="0"/>
                          </a:rPr>
                          <m:t>𝛽</m:t>
                        </m:r>
                      </m:den>
                    </m:f>
                  </m:oMath>
                </a14:m>
                <a:r>
                  <a:rPr lang="zh-TW" altLang="en-US" sz="1400" dirty="0" smtClean="0">
                    <a:latin typeface="Cambria Math" panose="02040503050406030204" pitchFamily="18" charset="0"/>
                  </a:rPr>
                  <a:t> </a:t>
                </a:r>
                <a:r>
                  <a:rPr lang="en-US" altLang="zh-TW" sz="1400" dirty="0" smtClean="0">
                    <a:latin typeface="Cambria Math" panose="02040503050406030204" pitchFamily="18" charset="0"/>
                  </a:rPr>
                  <a:t>for the light from the Sun to reach them.</a:t>
                </a:r>
                <a:endParaRPr lang="zh-TW" altLang="en-US" sz="1400" dirty="0">
                  <a:latin typeface="Cambria Math" panose="020405030504060302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059316" y="5475360"/>
                <a:ext cx="3991648" cy="1070806"/>
              </a:xfrm>
              <a:prstGeom prst="rect">
                <a:avLst/>
              </a:prstGeom>
              <a:blipFill rotWithShape="1">
                <a:blip r:embed="rId8"/>
                <a:stretch>
                  <a:fillRect l="-458" t="-1136" b="-39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486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54"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a:t>
            </a:r>
            <a:r>
              <a:rPr lang="en-US" altLang="zh-TW" dirty="0"/>
              <a:t>L</a:t>
            </a:r>
            <a:r>
              <a:rPr lang="en-US" altLang="zh-TW" dirty="0" smtClean="0"/>
              <a:t>orentz transformations</a:t>
            </a:r>
            <a:endParaRPr lang="zh-TW" altLang="en-US" dirty="0"/>
          </a:p>
        </p:txBody>
      </p:sp>
      <mc:AlternateContent xmlns:mc="http://schemas.openxmlformats.org/markup-compatibility/2006" xmlns:a14="http://schemas.microsoft.com/office/drawing/2010/main">
        <mc:Choice Requires="a14">
          <p:sp>
            <p:nvSpPr>
              <p:cNvPr id="5" name="Rectangle 4"/>
              <p:cNvSpPr/>
              <p:nvPr/>
            </p:nvSpPr>
            <p:spPr>
              <a:xfrm>
                <a:off x="891907" y="1415534"/>
                <a:ext cx="15055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t</m:t>
                      </m:r>
                      <m:r>
                        <a:rPr lang="zh-TW" altLang="en-US">
                          <a:latin typeface="Cambria Math"/>
                        </a:rPr>
                        <m:t>′=</m:t>
                      </m:r>
                      <m:r>
                        <m:rPr>
                          <m:sty m:val="p"/>
                        </m:rPr>
                        <a:rPr lang="zh-TW" altLang="en-US">
                          <a:latin typeface="Cambria Math"/>
                        </a:rPr>
                        <m:t>γt</m:t>
                      </m:r>
                      <m:r>
                        <a:rPr lang="zh-TW" altLang="en-US">
                          <a:latin typeface="Cambria Math"/>
                        </a:rPr>
                        <m:t>−</m:t>
                      </m:r>
                      <m:r>
                        <m:rPr>
                          <m:sty m:val="p"/>
                        </m:rPr>
                        <a:rPr lang="zh-TW" altLang="en-US">
                          <a:latin typeface="Cambria Math"/>
                        </a:rPr>
                        <m:t>βγx</m:t>
                      </m:r>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891907" y="1415534"/>
                <a:ext cx="1505540" cy="369332"/>
              </a:xfrm>
              <a:prstGeom prst="rect">
                <a:avLst/>
              </a:prstGeom>
              <a:blipFill rotWithShape="1">
                <a:blip r:embed="rId2"/>
                <a:stretch>
                  <a:fillRect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87755" y="1415534"/>
                <a:ext cx="17123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x</m:t>
                      </m:r>
                      <m:r>
                        <a:rPr lang="zh-TW" altLang="en-US">
                          <a:latin typeface="Cambria Math"/>
                        </a:rPr>
                        <m:t>′=−</m:t>
                      </m:r>
                      <m:r>
                        <m:rPr>
                          <m:sty m:val="p"/>
                        </m:rPr>
                        <a:rPr lang="zh-TW" altLang="en-US">
                          <a:latin typeface="Cambria Math"/>
                        </a:rPr>
                        <m:t>βγt</m:t>
                      </m:r>
                      <m:r>
                        <a:rPr lang="zh-TW" altLang="en-US">
                          <a:latin typeface="Cambria Math"/>
                        </a:rPr>
                        <m:t>+</m:t>
                      </m:r>
                      <m:r>
                        <m:rPr>
                          <m:sty m:val="p"/>
                        </m:rPr>
                        <a:rPr lang="zh-TW" altLang="en-US">
                          <a:latin typeface="Cambria Math"/>
                        </a:rPr>
                        <m:t>γx</m:t>
                      </m:r>
                    </m:oMath>
                  </m:oMathPara>
                </a14:m>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2687755" y="1415534"/>
                <a:ext cx="1712328" cy="369332"/>
              </a:xfrm>
              <a:prstGeom prst="rect">
                <a:avLst/>
              </a:prstGeom>
              <a:blipFill rotWithShape="1">
                <a:blip r:embed="rId3"/>
                <a:stretch>
                  <a:fillRect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9826" y="2161182"/>
                <a:ext cx="2786660"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𝐿</m:t>
                      </m:r>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𝛾</m:t>
                                </m:r>
                              </m:e>
                              <m:e>
                                <m:r>
                                  <a:rPr lang="zh-TW" altLang="en-US">
                                    <a:latin typeface="Cambria Math"/>
                                  </a:rPr>
                                  <m:t>−</m:t>
                                </m:r>
                                <m:r>
                                  <m:rPr>
                                    <m:sty m:val="p"/>
                                  </m:rPr>
                                  <a:rPr lang="zh-TW" altLang="en-US">
                                    <a:latin typeface="Cambria Math"/>
                                  </a:rPr>
                                  <m:t>βγ</m:t>
                                </m:r>
                              </m:e>
                              <m:e>
                                <m:r>
                                  <a:rPr lang="zh-TW" altLang="en-US">
                                    <a:latin typeface="Cambria Math"/>
                                  </a:rPr>
                                  <m:t>0</m:t>
                                </m:r>
                              </m:e>
                              <m:e>
                                <m:r>
                                  <a:rPr lang="zh-TW" altLang="en-US">
                                    <a:latin typeface="Cambria Math"/>
                                  </a:rPr>
                                  <m:t>0</m:t>
                                </m:r>
                              </m:e>
                            </m:mr>
                            <m:mr>
                              <m:e>
                                <m:r>
                                  <a:rPr lang="zh-TW" altLang="en-US">
                                    <a:latin typeface="Cambria Math"/>
                                  </a:rPr>
                                  <m:t>−</m:t>
                                </m:r>
                                <m:r>
                                  <m:rPr>
                                    <m:sty m:val="p"/>
                                  </m:rPr>
                                  <a:rPr lang="zh-TW" altLang="en-US">
                                    <a:latin typeface="Cambria Math"/>
                                  </a:rPr>
                                  <m:t>βγ</m:t>
                                </m:r>
                              </m:e>
                              <m:e>
                                <m:r>
                                  <a:rPr lang="zh-TW" altLang="en-US" i="1">
                                    <a:latin typeface="Cambria Math"/>
                                  </a:rPr>
                                  <m:t>𝛾</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zh-TW"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1209826" y="2161182"/>
                <a:ext cx="2786660" cy="1126975"/>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8762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Proper time</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02004" y="1147119"/>
                <a:ext cx="8598715" cy="2437655"/>
              </a:xfrm>
              <a:prstGeom prst="rect">
                <a:avLst/>
              </a:prstGeom>
              <a:noFill/>
            </p:spPr>
            <p:txBody>
              <a:bodyPr wrap="square" rtlCol="0">
                <a:spAutoFit/>
              </a:bodyPr>
              <a:lstStyle/>
              <a:p>
                <a:r>
                  <a:rPr lang="en-US" altLang="zh-TW" dirty="0" smtClean="0">
                    <a:latin typeface="Cambria Math" pitchFamily="18" charset="0"/>
                    <a:ea typeface="Cambria Math" pitchFamily="18" charset="0"/>
                  </a:rPr>
                  <a:t>In classical physics, we had defined</a:t>
                </a:r>
                <a14:m>
                  <m:oMath xmlns:m="http://schemas.openxmlformats.org/officeDocument/2006/math">
                    <m:r>
                      <a:rPr lang="en-US" altLang="zh-TW" b="0" i="0" smtClean="0">
                        <a:latin typeface="Cambria Math" panose="02040503050406030204" pitchFamily="18" charset="0"/>
                        <a:ea typeface="Cambria Math" panose="02040503050406030204" pitchFamily="18" charset="0"/>
                      </a:rPr>
                      <m:t> </m:t>
                    </m:r>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dx</m:t>
                        </m:r>
                      </m:num>
                      <m:den>
                        <m:r>
                          <m:rPr>
                            <m:sty m:val="p"/>
                          </m:rPr>
                          <a:rPr lang="zh-TW" altLang="en-US">
                            <a:latin typeface="Cambria Math" panose="02040503050406030204" pitchFamily="18" charset="0"/>
                          </a:rPr>
                          <m:t>dt</m:t>
                        </m:r>
                      </m:den>
                    </m:f>
                    <m:r>
                      <a:rPr lang="zh-TW" altLang="en-US">
                        <a:latin typeface="Cambria Math" panose="02040503050406030204" pitchFamily="18" charset="0"/>
                      </a:rPr>
                      <m:t>;</m:t>
                    </m:r>
                    <m:r>
                      <a:rPr lang="zh-TW" altLang="en-US" i="1">
                        <a:latin typeface="Cambria Math" panose="02040503050406030204" pitchFamily="18" charset="0"/>
                      </a:rPr>
                      <m:t>𝑎</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dv</m:t>
                        </m:r>
                      </m:num>
                      <m:den>
                        <m:r>
                          <m:rPr>
                            <m:sty m:val="p"/>
                          </m:rPr>
                          <a:rPr lang="zh-TW" altLang="en-US">
                            <a:latin typeface="Cambria Math" panose="02040503050406030204" pitchFamily="18" charset="0"/>
                          </a:rPr>
                          <m:t>dt</m:t>
                        </m:r>
                      </m:den>
                    </m:f>
                  </m:oMath>
                </a14:m>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However, now that time itself isn’t some universal quantity. It becomes necessary to discuss what we should use to replace the ‘</a:t>
                </a:r>
                <a:r>
                  <a:rPr lang="en-US" altLang="zh-TW" dirty="0" err="1" smtClean="0">
                    <a:latin typeface="Cambria Math" panose="02040503050406030204" pitchFamily="18" charset="0"/>
                    <a:ea typeface="Cambria Math" panose="02040503050406030204" pitchFamily="18" charset="0"/>
                  </a:rPr>
                  <a:t>dt</a:t>
                </a:r>
                <a:r>
                  <a:rPr lang="en-US" altLang="zh-TW" dirty="0" smtClean="0">
                    <a:latin typeface="Cambria Math" panose="02040503050406030204" pitchFamily="18" charset="0"/>
                    <a:ea typeface="Cambria Math" panose="02040503050406030204" pitchFamily="18" charset="0"/>
                  </a:rPr>
                  <a:t>’ term with.</a:t>
                </a:r>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Apparently, it would be not such a good idea to use </a:t>
                </a:r>
                <a:r>
                  <a:rPr lang="en-US" altLang="zh-TW" dirty="0" err="1" smtClean="0">
                    <a:latin typeface="Cambria Math" pitchFamily="18" charset="0"/>
                    <a:ea typeface="Cambria Math" pitchFamily="18" charset="0"/>
                  </a:rPr>
                  <a:t>dt</a:t>
                </a:r>
                <a:r>
                  <a:rPr lang="en-US" altLang="zh-TW" dirty="0" smtClean="0">
                    <a:latin typeface="Cambria Math" pitchFamily="18" charset="0"/>
                    <a:ea typeface="Cambria Math" pitchFamily="18" charset="0"/>
                  </a:rPr>
                  <a:t> to define some more universal ‘velocity/acceleration’ which works in 4 dimensions since </a:t>
                </a:r>
                <a:r>
                  <a:rPr lang="en-US" altLang="zh-TW" dirty="0" err="1" smtClean="0">
                    <a:latin typeface="Cambria Math" pitchFamily="18" charset="0"/>
                    <a:ea typeface="Cambria Math" pitchFamily="18" charset="0"/>
                  </a:rPr>
                  <a:t>dt</a:t>
                </a:r>
                <a:r>
                  <a:rPr lang="en-US" altLang="zh-TW" dirty="0" smtClean="0">
                    <a:latin typeface="Cambria Math" pitchFamily="18" charset="0"/>
                    <a:ea typeface="Cambria Math" pitchFamily="18" charset="0"/>
                  </a:rPr>
                  <a:t> itself is subjected to change when we go to other frames of reference.</a:t>
                </a:r>
              </a:p>
            </p:txBody>
          </p:sp>
        </mc:Choice>
        <mc:Fallback xmlns="">
          <p:sp>
            <p:nvSpPr>
              <p:cNvPr id="4" name="TextBox 3"/>
              <p:cNvSpPr txBox="1">
                <a:spLocks noRot="1" noChangeAspect="1" noMove="1" noResize="1" noEditPoints="1" noAdjustHandles="1" noChangeArrowheads="1" noChangeShapeType="1" noTextEdit="1"/>
              </p:cNvSpPr>
              <p:nvPr/>
            </p:nvSpPr>
            <p:spPr>
              <a:xfrm>
                <a:off x="302004" y="1147119"/>
                <a:ext cx="8598715" cy="2437655"/>
              </a:xfrm>
              <a:prstGeom prst="rect">
                <a:avLst/>
              </a:prstGeom>
              <a:blipFill rotWithShape="1">
                <a:blip r:embed="rId2"/>
                <a:stretch>
                  <a:fillRect l="-638" b="-2750"/>
                </a:stretch>
              </a:blipFill>
            </p:spPr>
            <p:txBody>
              <a:bodyPr/>
              <a:lstStyle/>
              <a:p>
                <a:r>
                  <a:rPr lang="zh-TW" altLang="en-US">
                    <a:noFill/>
                  </a:rPr>
                  <a:t> </a:t>
                </a:r>
              </a:p>
            </p:txBody>
          </p:sp>
        </mc:Fallback>
      </mc:AlternateContent>
      <p:grpSp>
        <p:nvGrpSpPr>
          <p:cNvPr id="31" name="Group 30"/>
          <p:cNvGrpSpPr/>
          <p:nvPr/>
        </p:nvGrpSpPr>
        <p:grpSpPr>
          <a:xfrm>
            <a:off x="4393898" y="3650101"/>
            <a:ext cx="4448030" cy="3103962"/>
            <a:chOff x="4393898" y="3650101"/>
            <a:chExt cx="4448030" cy="3103962"/>
          </a:xfrm>
        </p:grpSpPr>
        <p:cxnSp>
          <p:nvCxnSpPr>
            <p:cNvPr id="6" name="Straight Arrow Connector 5"/>
            <p:cNvCxnSpPr/>
            <p:nvPr/>
          </p:nvCxnSpPr>
          <p:spPr>
            <a:xfrm>
              <a:off x="4642551" y="6569397"/>
              <a:ext cx="38588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40839" y="3791653"/>
              <a:ext cx="0" cy="2875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45052" y="6384731"/>
              <a:ext cx="29687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9" name="TextBox 8"/>
            <p:cNvSpPr txBox="1"/>
            <p:nvPr/>
          </p:nvSpPr>
          <p:spPr>
            <a:xfrm>
              <a:off x="4393898" y="3650101"/>
              <a:ext cx="26321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11" name="Rectangle 10"/>
              <p:cNvSpPr/>
              <p:nvPr/>
            </p:nvSpPr>
            <p:spPr>
              <a:xfrm>
                <a:off x="302004" y="3834767"/>
                <a:ext cx="3792201" cy="2031325"/>
              </a:xfrm>
              <a:prstGeom prst="rect">
                <a:avLst/>
              </a:prstGeom>
            </p:spPr>
            <p:txBody>
              <a:bodyPr wrap="square">
                <a:spAutoFit/>
              </a:bodyPr>
              <a:lstStyle/>
              <a:p>
                <a:r>
                  <a:rPr lang="en-US" altLang="zh-TW" dirty="0">
                    <a:latin typeface="Cambria Math" pitchFamily="18" charset="0"/>
                    <a:ea typeface="Cambria Math" pitchFamily="18" charset="0"/>
                  </a:rPr>
                  <a:t>Therefore, we define the quantity called ‘Proper </a:t>
                </a:r>
                <a:r>
                  <a:rPr lang="en-US" altLang="zh-TW" dirty="0" smtClean="0">
                    <a:latin typeface="Cambria Math" pitchFamily="18" charset="0"/>
                    <a:ea typeface="Cambria Math" pitchFamily="18" charset="0"/>
                  </a:rPr>
                  <a:t>time </a:t>
                </a:r>
                <a14:m>
                  <m:oMath xmlns:m="http://schemas.openxmlformats.org/officeDocument/2006/math">
                    <m:r>
                      <m:rPr>
                        <m:sty m:val="p"/>
                      </m:rPr>
                      <a:rPr lang="zh-TW" altLang="en-US">
                        <a:latin typeface="Cambria Math"/>
                      </a:rPr>
                      <m:t>dτ</m:t>
                    </m:r>
                  </m:oMath>
                </a14:m>
                <a:r>
                  <a:rPr lang="en-US" altLang="zh-TW" dirty="0" smtClean="0">
                    <a:latin typeface="Cambria Math" pitchFamily="18" charset="0"/>
                    <a:ea typeface="Cambria Math" pitchFamily="18" charset="0"/>
                  </a:rPr>
                  <a:t>’ </a:t>
                </a:r>
                <a:r>
                  <a:rPr lang="en-US" altLang="zh-TW" dirty="0">
                    <a:latin typeface="Cambria Math" pitchFamily="18" charset="0"/>
                    <a:ea typeface="Cambria Math" pitchFamily="18" charset="0"/>
                  </a:rPr>
                  <a:t>as : </a:t>
                </a:r>
              </a:p>
              <a:p>
                <a:r>
                  <a:rPr lang="en-US" altLang="zh-TW" i="1" dirty="0">
                    <a:latin typeface="Cambria Math" pitchFamily="18" charset="0"/>
                    <a:ea typeface="Cambria Math" pitchFamily="18" charset="0"/>
                  </a:rPr>
                  <a:t>Given two </a:t>
                </a:r>
                <a:r>
                  <a:rPr lang="en-US" altLang="zh-TW" i="1" dirty="0" err="1">
                    <a:latin typeface="Cambria Math" pitchFamily="18" charset="0"/>
                    <a:ea typeface="Cambria Math" pitchFamily="18" charset="0"/>
                  </a:rPr>
                  <a:t>timelike</a:t>
                </a:r>
                <a:r>
                  <a:rPr lang="en-US" altLang="zh-TW" i="1" dirty="0">
                    <a:latin typeface="Cambria Math" pitchFamily="18" charset="0"/>
                    <a:ea typeface="Cambria Math" pitchFamily="18" charset="0"/>
                  </a:rPr>
                  <a:t> events, the proper time is the time between the two events as measured by a stationary observer that passes through them.</a:t>
                </a:r>
              </a:p>
            </p:txBody>
          </p:sp>
        </mc:Choice>
        <mc:Fallback xmlns="">
          <p:sp>
            <p:nvSpPr>
              <p:cNvPr id="11" name="Rectangle 10"/>
              <p:cNvSpPr>
                <a:spLocks noRot="1" noChangeAspect="1" noMove="1" noResize="1" noEditPoints="1" noAdjustHandles="1" noChangeArrowheads="1" noChangeShapeType="1" noTextEdit="1"/>
              </p:cNvSpPr>
              <p:nvPr/>
            </p:nvSpPr>
            <p:spPr>
              <a:xfrm>
                <a:off x="302004" y="3834767"/>
                <a:ext cx="3792201" cy="2031325"/>
              </a:xfrm>
              <a:prstGeom prst="rect">
                <a:avLst/>
              </a:prstGeom>
              <a:blipFill rotWithShape="1">
                <a:blip r:embed="rId3"/>
                <a:stretch>
                  <a:fillRect l="-1447" t="-1802" b="-3604"/>
                </a:stretch>
              </a:blipFill>
            </p:spPr>
            <p:txBody>
              <a:bodyPr/>
              <a:lstStyle/>
              <a:p>
                <a:r>
                  <a:rPr lang="zh-TW" altLang="en-US">
                    <a:noFill/>
                  </a:rPr>
                  <a:t> </a:t>
                </a:r>
              </a:p>
            </p:txBody>
          </p:sp>
        </mc:Fallback>
      </mc:AlternateContent>
      <p:grpSp>
        <p:nvGrpSpPr>
          <p:cNvPr id="28" name="Group 27"/>
          <p:cNvGrpSpPr/>
          <p:nvPr/>
        </p:nvGrpSpPr>
        <p:grpSpPr>
          <a:xfrm>
            <a:off x="5596225" y="4410321"/>
            <a:ext cx="1245301" cy="369332"/>
            <a:chOff x="5596225" y="4410321"/>
            <a:chExt cx="1245301" cy="369332"/>
          </a:xfrm>
        </p:grpSpPr>
        <p:sp>
          <p:nvSpPr>
            <p:cNvPr id="16" name="Oval 15"/>
            <p:cNvSpPr/>
            <p:nvPr/>
          </p:nvSpPr>
          <p:spPr>
            <a:xfrm>
              <a:off x="5596225" y="4500252"/>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7" name="TextBox 16"/>
            <p:cNvSpPr txBox="1"/>
            <p:nvPr/>
          </p:nvSpPr>
          <p:spPr>
            <a:xfrm>
              <a:off x="5923005" y="4410321"/>
              <a:ext cx="918521"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r>
                <a:rPr lang="en-US" altLang="zh-TW" dirty="0" smtClean="0">
                  <a:latin typeface="Cambria Math" pitchFamily="18" charset="0"/>
                  <a:ea typeface="Cambria Math" pitchFamily="18" charset="0"/>
                </a:rPr>
                <a:t>vent B</a:t>
              </a:r>
              <a:endParaRPr lang="zh-TW" altLang="en-US" dirty="0" smtClean="0">
                <a:latin typeface="Cambria Math" pitchFamily="18" charset="0"/>
                <a:ea typeface="Cambria Math" pitchFamily="18" charset="0"/>
              </a:endParaRPr>
            </a:p>
          </p:txBody>
        </p:sp>
      </p:grpSp>
      <p:grpSp>
        <p:nvGrpSpPr>
          <p:cNvPr id="29" name="Group 28"/>
          <p:cNvGrpSpPr/>
          <p:nvPr/>
        </p:nvGrpSpPr>
        <p:grpSpPr>
          <a:xfrm>
            <a:off x="3679332" y="6363375"/>
            <a:ext cx="1167250" cy="369332"/>
            <a:chOff x="3679332" y="6363375"/>
            <a:chExt cx="1167250" cy="369332"/>
          </a:xfrm>
        </p:grpSpPr>
        <p:sp>
          <p:nvSpPr>
            <p:cNvPr id="15" name="Oval 14"/>
            <p:cNvSpPr/>
            <p:nvPr/>
          </p:nvSpPr>
          <p:spPr>
            <a:xfrm>
              <a:off x="4657112" y="6477333"/>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8" name="TextBox 17"/>
            <p:cNvSpPr txBox="1"/>
            <p:nvPr/>
          </p:nvSpPr>
          <p:spPr>
            <a:xfrm>
              <a:off x="3679332" y="6363375"/>
              <a:ext cx="921727"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r>
                <a:rPr lang="en-US" altLang="zh-TW" dirty="0" smtClean="0">
                  <a:latin typeface="Cambria Math" pitchFamily="18" charset="0"/>
                  <a:ea typeface="Cambria Math" pitchFamily="18" charset="0"/>
                </a:rPr>
                <a:t>vent A</a:t>
              </a:r>
              <a:endParaRPr lang="zh-TW" altLang="en-US" dirty="0" smtClean="0">
                <a:latin typeface="Cambria Math" pitchFamily="18" charset="0"/>
                <a:ea typeface="Cambria Math" pitchFamily="18" charset="0"/>
              </a:endParaRPr>
            </a:p>
          </p:txBody>
        </p:sp>
      </p:grpSp>
      <p:grpSp>
        <p:nvGrpSpPr>
          <p:cNvPr id="30" name="Group 29"/>
          <p:cNvGrpSpPr/>
          <p:nvPr/>
        </p:nvGrpSpPr>
        <p:grpSpPr>
          <a:xfrm>
            <a:off x="4601361" y="3671382"/>
            <a:ext cx="3646897" cy="3082681"/>
            <a:chOff x="4601361" y="3671382"/>
            <a:chExt cx="3646897" cy="3082681"/>
          </a:xfrm>
        </p:grpSpPr>
        <p:cxnSp>
          <p:nvCxnSpPr>
            <p:cNvPr id="20" name="Straight Arrow Connector 19"/>
            <p:cNvCxnSpPr/>
            <p:nvPr/>
          </p:nvCxnSpPr>
          <p:spPr>
            <a:xfrm flipV="1">
              <a:off x="4642551" y="3954162"/>
              <a:ext cx="1346357" cy="279990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1361" y="5675871"/>
              <a:ext cx="3298725" cy="94685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00086" y="5491205"/>
              <a:ext cx="34817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27" name="TextBox 26"/>
            <p:cNvSpPr txBox="1"/>
            <p:nvPr/>
          </p:nvSpPr>
          <p:spPr>
            <a:xfrm>
              <a:off x="5988908" y="3671382"/>
              <a:ext cx="314510" cy="369332"/>
            </a:xfrm>
            <a:prstGeom prst="rect">
              <a:avLst/>
            </a:prstGeom>
            <a:noFill/>
          </p:spPr>
          <p:txBody>
            <a:bodyPr wrap="none" rtlCol="0">
              <a:spAutoFit/>
            </a:bodyPr>
            <a:lstStyle/>
            <a:p>
              <a:r>
                <a:rPr lang="en-US" altLang="zh-TW" dirty="0">
                  <a:latin typeface="Cambria Math" pitchFamily="18" charset="0"/>
                  <a:ea typeface="Cambria Math" pitchFamily="18" charset="0"/>
                </a:rPr>
                <a:t>t</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33" name="Rectangle 32"/>
              <p:cNvSpPr/>
              <p:nvPr/>
            </p:nvSpPr>
            <p:spPr>
              <a:xfrm>
                <a:off x="5075118" y="5121873"/>
                <a:ext cx="481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TW" i="1" smtClean="0">
                          <a:latin typeface="Cambria Math"/>
                        </a:rPr>
                        <m:t>d</m:t>
                      </m:r>
                      <m:r>
                        <m:rPr>
                          <m:sty m:val="p"/>
                        </m:rPr>
                        <a:rPr lang="el-GR" altLang="zh-TW" i="1" smtClean="0">
                          <a:latin typeface="Cambria Math"/>
                        </a:rPr>
                        <m:t>τ</m:t>
                      </m:r>
                    </m:oMath>
                  </m:oMathPara>
                </a14:m>
                <a:endParaRPr lang="zh-TW" alt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5075118" y="5121873"/>
                <a:ext cx="481222" cy="369332"/>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417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4-vectors</a:t>
            </a:r>
            <a:endParaRPr lang="zh-TW" altLang="en-US" dirty="0"/>
          </a:p>
        </p:txBody>
      </p:sp>
      <p:sp>
        <p:nvSpPr>
          <p:cNvPr id="3" name="TextBox 2"/>
          <p:cNvSpPr txBox="1"/>
          <p:nvPr/>
        </p:nvSpPr>
        <p:spPr>
          <a:xfrm>
            <a:off x="378940" y="1210962"/>
            <a:ext cx="835316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Lorentz Transforms were used for transforming the 4-displacement (i.e. coordinates in 4D) in-between different inertial frames of reference.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78940" y="2108886"/>
                <a:ext cx="835316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we can define a class of objects called ‘4-vectors’ written as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𝐴</m:t>
                        </m:r>
                      </m:e>
                      <m:sup>
                        <m:r>
                          <a:rPr lang="zh-TW" altLang="en-US" i="1">
                            <a:latin typeface="Cambria Math" panose="02040503050406030204" pitchFamily="18" charset="0"/>
                          </a:rPr>
                          <m:t>𝜇</m:t>
                        </m:r>
                      </m:sup>
                    </m:sSup>
                  </m:oMath>
                </a14:m>
                <a:r>
                  <a:rPr lang="en-US" altLang="zh-TW" dirty="0" smtClean="0">
                    <a:latin typeface="Cambria Math" pitchFamily="18" charset="0"/>
                    <a:ea typeface="Cambria Math" pitchFamily="18" charset="0"/>
                  </a:rPr>
                  <a:t>to have the property : 4-vectors follow the same transform as the coordinates transform.</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8940" y="2108886"/>
                <a:ext cx="8353167" cy="646331"/>
              </a:xfrm>
              <a:prstGeom prst="rect">
                <a:avLst/>
              </a:prstGeom>
              <a:blipFill rotWithShape="1">
                <a:blip r:embed="rId2"/>
                <a:stretch>
                  <a:fillRect l="-584" t="-5660"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8939" y="3072711"/>
                <a:ext cx="835316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most basic 4-vector is of course </a:t>
                </a:r>
                <a14:m>
                  <m:oMath xmlns:m="http://schemas.openxmlformats.org/officeDocument/2006/math">
                    <m:sSup>
                      <m:sSupPr>
                        <m:ctrlPr>
                          <a:rPr lang="zh-TW" altLang="en-US" i="1">
                            <a:latin typeface="Cambria Math"/>
                          </a:rPr>
                        </m:ctrlPr>
                      </m:sSupPr>
                      <m:e>
                        <m:r>
                          <a:rPr lang="en-US" altLang="zh-TW" b="0" i="1" smtClean="0">
                            <a:latin typeface="Cambria Math" panose="02040503050406030204" pitchFamily="18" charset="0"/>
                            <a:ea typeface="Cambria Math" panose="02040503050406030204" pitchFamily="18" charset="0"/>
                          </a:rPr>
                          <m:t>𝑥</m:t>
                        </m:r>
                      </m:e>
                      <m:sup>
                        <m:r>
                          <a:rPr lang="zh-TW" altLang="en-US" i="1">
                            <a:latin typeface="Cambria Math" panose="02040503050406030204" pitchFamily="18" charset="0"/>
                          </a:rPr>
                          <m:t>𝜇</m:t>
                        </m:r>
                      </m:sup>
                    </m:sSup>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𝑐𝑡</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𝑦</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𝑧</m:t>
                    </m:r>
                    <m:r>
                      <a:rPr lang="en-US" altLang="zh-TW" b="0" i="1" smtClean="0">
                        <a:latin typeface="Cambria Math" panose="02040503050406030204" pitchFamily="18" charset="0"/>
                        <a:ea typeface="Cambria Math" panose="02040503050406030204" pitchFamily="18" charset="0"/>
                      </a:rPr>
                      <m:t>)</m:t>
                    </m:r>
                  </m:oMath>
                </a14:m>
                <a:r>
                  <a:rPr lang="en-US" altLang="zh-TW" dirty="0" smtClean="0">
                    <a:latin typeface="Cambria Math" pitchFamily="18" charset="0"/>
                    <a:ea typeface="Cambria Math" pitchFamily="18" charset="0"/>
                  </a:rPr>
                  <a:t>. It obviously transforms from one coordinate to another by means of Lorentz Transforms as we’ve found.</a:t>
                </a:r>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78939" y="3072711"/>
                <a:ext cx="8353167" cy="646331"/>
              </a:xfrm>
              <a:prstGeom prst="rect">
                <a:avLst/>
              </a:prstGeom>
              <a:blipFill rotWithShape="1">
                <a:blip r:embed="rId3"/>
                <a:stretch>
                  <a:fillRect l="-584" t="-5660"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8939" y="4069489"/>
                <a:ext cx="8353167" cy="930896"/>
              </a:xfrm>
              <a:prstGeom prst="rect">
                <a:avLst/>
              </a:prstGeom>
              <a:noFill/>
            </p:spPr>
            <p:txBody>
              <a:bodyPr wrap="square" rtlCol="0">
                <a:spAutoFit/>
              </a:bodyPr>
              <a:lstStyle/>
              <a:p>
                <a:r>
                  <a:rPr lang="en-US" altLang="zh-TW" dirty="0" smtClean="0">
                    <a:latin typeface="Cambria Math" pitchFamily="18" charset="0"/>
                    <a:ea typeface="Cambria Math" pitchFamily="18" charset="0"/>
                  </a:rPr>
                  <a:t>A simple extension would be to define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i="1">
                                <a:latin typeface="Cambria Math" panose="02040503050406030204" pitchFamily="18" charset="0"/>
                              </a:rPr>
                              <m:t>𝛼</m:t>
                            </m:r>
                          </m:sup>
                        </m:sSup>
                      </m:num>
                      <m:den>
                        <m:r>
                          <m:rPr>
                            <m:sty m:val="p"/>
                          </m:rPr>
                          <a:rPr lang="zh-TW" altLang="en-US">
                            <a:latin typeface="Cambria Math" panose="02040503050406030204" pitchFamily="18" charset="0"/>
                          </a:rPr>
                          <m:t>dτ</m:t>
                        </m:r>
                      </m:den>
                    </m:f>
                  </m:oMath>
                </a14:m>
                <a:r>
                  <a:rPr lang="en-US" altLang="zh-TW" dirty="0" smtClean="0">
                    <a:latin typeface="Cambria Math" panose="02040503050406030204" pitchFamily="18" charset="0"/>
                    <a:ea typeface="Cambria Math" panose="02040503050406030204" pitchFamily="18" charset="0"/>
                  </a:rPr>
                  <a:t>, which we call the ‘4-velocity’</a:t>
                </a:r>
                <a:r>
                  <a:rPr lang="zh-TW" altLang="en-US" dirty="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and</a:t>
                </a:r>
              </a:p>
              <a:p>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𝑎</m:t>
                        </m:r>
                      </m:e>
                      <m:sup>
                        <m:r>
                          <a:rPr lang="zh-TW" altLang="en-US" i="1">
                            <a:latin typeface="Cambria Math" panose="02040503050406030204" pitchFamily="18" charset="0"/>
                          </a:rPr>
                          <m:t>𝛼</m:t>
                        </m:r>
                      </m:sup>
                    </m:sSup>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dU</m:t>
                            </m:r>
                          </m:e>
                          <m:sup>
                            <m:r>
                              <a:rPr lang="zh-TW" altLang="en-US" i="1">
                                <a:latin typeface="Cambria Math" panose="02040503050406030204" pitchFamily="18" charset="0"/>
                              </a:rPr>
                              <m:t>𝛼</m:t>
                            </m:r>
                          </m:sup>
                        </m:sSup>
                      </m:num>
                      <m:den>
                        <m:r>
                          <m:rPr>
                            <m:sty m:val="p"/>
                          </m:rPr>
                          <a:rPr lang="zh-TW" altLang="en-US">
                            <a:latin typeface="Cambria Math" panose="02040503050406030204" pitchFamily="18" charset="0"/>
                          </a:rPr>
                          <m:t>dτ</m:t>
                        </m:r>
                      </m:den>
                    </m:f>
                  </m:oMath>
                </a14:m>
                <a:r>
                  <a:rPr lang="en-US" altLang="zh-TW" dirty="0" smtClean="0">
                    <a:latin typeface="Cambria Math" panose="02040503050406030204" pitchFamily="18" charset="0"/>
                    <a:ea typeface="Cambria Math" panose="02040503050406030204" pitchFamily="18" charset="0"/>
                  </a:rPr>
                  <a:t>, which we call ‘4-acceleration’.</a:t>
                </a:r>
                <a:endParaRPr lang="zh-TW" altLang="en-US" dirty="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78939" y="4069489"/>
                <a:ext cx="8353167" cy="930896"/>
              </a:xfrm>
              <a:prstGeom prst="rect">
                <a:avLst/>
              </a:prstGeom>
              <a:blipFill rotWithShape="1">
                <a:blip r:embed="rId4"/>
                <a:stretch>
                  <a:fillRect l="-584" b="-2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8939" y="5346354"/>
                <a:ext cx="835316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Both of them also transform in-between coordinates like the 4-displacement </a:t>
                </a:r>
                <a14:m>
                  <m:oMath xmlns:m="http://schemas.openxmlformats.org/officeDocument/2006/math">
                    <m:sSup>
                      <m:sSupPr>
                        <m:ctrlPr>
                          <a:rPr lang="zh-TW" altLang="en-US" i="1">
                            <a:latin typeface="Cambria Math"/>
                          </a:rPr>
                        </m:ctrlPr>
                      </m:sSupPr>
                      <m:e>
                        <m:r>
                          <a:rPr lang="en-US" altLang="zh-TW" i="1">
                            <a:latin typeface="Cambria Math" panose="02040503050406030204" pitchFamily="18" charset="0"/>
                            <a:ea typeface="Cambria Math" panose="02040503050406030204" pitchFamily="18" charset="0"/>
                          </a:rPr>
                          <m:t>𝑥</m:t>
                        </m:r>
                      </m:e>
                      <m:sup>
                        <m:r>
                          <a:rPr lang="zh-TW" altLang="en-US" i="1">
                            <a:latin typeface="Cambria Math" panose="02040503050406030204" pitchFamily="18" charset="0"/>
                          </a:rPr>
                          <m:t>𝜇</m:t>
                        </m:r>
                      </m:sup>
                    </m:sSup>
                  </m:oMath>
                </a14:m>
                <a:r>
                  <a:rPr lang="en-US" altLang="zh-TW" dirty="0" smtClean="0">
                    <a:latin typeface="Cambria Math" panose="02040503050406030204" pitchFamily="18" charset="0"/>
                    <a:ea typeface="Cambria Math" panose="02040503050406030204" pitchFamily="18" charset="0"/>
                  </a:rPr>
                  <a:t>. This is because we have defined </a:t>
                </a:r>
                <a14:m>
                  <m:oMath xmlns:m="http://schemas.openxmlformats.org/officeDocument/2006/math">
                    <m:r>
                      <m:rPr>
                        <m:sty m:val="p"/>
                      </m:rPr>
                      <a:rPr lang="zh-TW" altLang="en-US">
                        <a:latin typeface="Cambria Math" panose="02040503050406030204" pitchFamily="18" charset="0"/>
                      </a:rPr>
                      <m:t>dτ</m:t>
                    </m:r>
                  </m:oMath>
                </a14:m>
                <a:r>
                  <a:rPr lang="en-US" altLang="zh-TW" dirty="0" smtClean="0">
                    <a:latin typeface="Cambria Math" panose="02040503050406030204" pitchFamily="18" charset="0"/>
                    <a:ea typeface="Cambria Math" panose="02040503050406030204" pitchFamily="18" charset="0"/>
                  </a:rPr>
                  <a:t>, the proper time to be a scalar quantity, i.e. it is a quantity that doesn’t change with </a:t>
                </a:r>
                <a:r>
                  <a:rPr lang="en-US" altLang="zh-TW" dirty="0" err="1" smtClean="0">
                    <a:latin typeface="Cambria Math" panose="02040503050406030204" pitchFamily="18" charset="0"/>
                    <a:ea typeface="Cambria Math" panose="02040503050406030204" pitchFamily="18" charset="0"/>
                  </a:rPr>
                  <a:t>coodinates</a:t>
                </a:r>
                <a:r>
                  <a:rPr lang="en-US" altLang="zh-TW" dirty="0" smtClean="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8939" y="5346354"/>
                <a:ext cx="8353167" cy="923330"/>
              </a:xfrm>
              <a:prstGeom prst="rect">
                <a:avLst/>
              </a:prstGeom>
              <a:blipFill rotWithShape="1">
                <a:blip r:embed="rId5"/>
                <a:stretch>
                  <a:fillRect l="-584" t="-3974" r="-876" b="-927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342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Examples</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107090" y="932323"/>
                <a:ext cx="8807383" cy="5516703"/>
              </a:xfrm>
              <a:prstGeom prst="rect">
                <a:avLst/>
              </a:prstGeom>
              <a:noFill/>
            </p:spPr>
            <p:txBody>
              <a:bodyPr wrap="square" rtlCol="0">
                <a:spAutoFit/>
              </a:bodyPr>
              <a:lstStyle/>
              <a:p>
                <a:r>
                  <a:rPr lang="en-US" altLang="zh-TW" dirty="0" smtClean="0">
                    <a:latin typeface="Cambria Math" pitchFamily="18" charset="0"/>
                    <a:ea typeface="Cambria Math" pitchFamily="18" charset="0"/>
                  </a:rPr>
                  <a:t>Defining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i="1">
                                <a:latin typeface="Cambria Math" panose="02040503050406030204" pitchFamily="18" charset="0"/>
                              </a:rPr>
                              <m:t>𝛼</m:t>
                            </m:r>
                          </m:sup>
                        </m:sSup>
                      </m:num>
                      <m:den>
                        <m:r>
                          <m:rPr>
                            <m:sty m:val="p"/>
                          </m:rPr>
                          <a:rPr lang="zh-TW" altLang="en-US">
                            <a:latin typeface="Cambria Math" panose="02040503050406030204" pitchFamily="18" charset="0"/>
                          </a:rPr>
                          <m:t>dτ</m:t>
                        </m:r>
                      </m:den>
                    </m:f>
                  </m:oMath>
                </a14:m>
                <a:r>
                  <a:rPr lang="en-US" altLang="zh-TW" dirty="0" smtClean="0">
                    <a:latin typeface="Cambria Math" panose="02040503050406030204" pitchFamily="18" charset="0"/>
                    <a:ea typeface="Cambria Math" panose="02040503050406030204" pitchFamily="18" charset="0"/>
                  </a:rPr>
                  <a:t> and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𝑎</m:t>
                        </m:r>
                      </m:e>
                      <m:sup>
                        <m:r>
                          <a:rPr lang="zh-TW" altLang="en-US" i="1">
                            <a:latin typeface="Cambria Math" panose="02040503050406030204" pitchFamily="18" charset="0"/>
                          </a:rPr>
                          <m:t>𝛼</m:t>
                        </m:r>
                      </m:sup>
                    </m:sSup>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dU</m:t>
                            </m:r>
                          </m:e>
                          <m:sup>
                            <m:r>
                              <a:rPr lang="zh-TW" altLang="en-US" i="1">
                                <a:latin typeface="Cambria Math" panose="02040503050406030204" pitchFamily="18" charset="0"/>
                              </a:rPr>
                              <m:t>𝛼</m:t>
                            </m:r>
                          </m:sup>
                        </m:sSup>
                      </m:num>
                      <m:den>
                        <m:r>
                          <m:rPr>
                            <m:sty m:val="p"/>
                          </m:rPr>
                          <a:rPr lang="zh-TW" altLang="en-US">
                            <a:latin typeface="Cambria Math" panose="02040503050406030204" pitchFamily="18" charset="0"/>
                          </a:rPr>
                          <m:t>dτ</m:t>
                        </m:r>
                      </m:den>
                    </m:f>
                  </m:oMath>
                </a14:m>
                <a:r>
                  <a:rPr lang="en-US" altLang="zh-TW" dirty="0" smtClean="0">
                    <a:latin typeface="Cambria Math" panose="02040503050406030204" pitchFamily="18" charset="0"/>
                    <a:ea typeface="Cambria Math" panose="02040503050406030204" pitchFamily="18" charset="0"/>
                  </a:rPr>
                  <a:t>, it would be useful to see what they look like in 4-form.</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Consider a moving spaceship with const. velocity</a:t>
                </a:r>
              </a:p>
              <a:p>
                <a:r>
                  <a:rPr lang="en-US" altLang="zh-TW" dirty="0" smtClean="0">
                    <a:latin typeface="Cambria Math" panose="02040503050406030204" pitchFamily="18" charset="0"/>
                    <a:ea typeface="Cambria Math" panose="02040503050406030204" pitchFamily="18" charset="0"/>
                  </a:rPr>
                  <a:t>Then, for people on it, they would consider themselves as stationary, meaning that their displacement is only </a:t>
                </a:r>
                <a14:m>
                  <m:oMath xmlns:m="http://schemas.openxmlformats.org/officeDocument/2006/math">
                    <m:acc>
                      <m:accPr>
                        <m:chr m:val="̅"/>
                        <m:ctrlPr>
                          <a:rPr lang="en-US" altLang="zh-TW" i="1">
                            <a:latin typeface="Cambria Math"/>
                            <a:ea typeface="Cambria Math" panose="02040503050406030204" pitchFamily="18" charset="0"/>
                          </a:rPr>
                        </m:ctrlPr>
                      </m:accPr>
                      <m:e>
                        <m:r>
                          <m:rPr>
                            <m:sty m:val="p"/>
                          </m:rPr>
                          <a:rPr lang="en-US" altLang="zh-TW">
                            <a:latin typeface="Cambria Math" panose="02040503050406030204" pitchFamily="18" charset="0"/>
                            <a:ea typeface="Cambria Math" panose="02040503050406030204" pitchFamily="18" charset="0"/>
                          </a:rPr>
                          <m:t>d</m:t>
                        </m:r>
                        <m:sSup>
                          <m:sSupPr>
                            <m:ctrlPr>
                              <a:rPr lang="zh-TW" altLang="en-US" i="1">
                                <a:latin typeface="Cambria Math"/>
                              </a:rPr>
                            </m:ctrlPr>
                          </m:sSupPr>
                          <m:e>
                            <m:r>
                              <a:rPr lang="en-US" altLang="zh-TW" i="1">
                                <a:latin typeface="Cambria Math" panose="02040503050406030204" pitchFamily="18" charset="0"/>
                                <a:ea typeface="Cambria Math" panose="02040503050406030204" pitchFamily="18" charset="0"/>
                              </a:rPr>
                              <m:t>𝑥</m:t>
                            </m:r>
                          </m:e>
                          <m:sup>
                            <m:r>
                              <a:rPr lang="zh-TW" altLang="en-US" i="1">
                                <a:latin typeface="Cambria Math" panose="02040503050406030204" pitchFamily="18" charset="0"/>
                              </a:rPr>
                              <m:t>𝜇</m:t>
                            </m:r>
                          </m:sup>
                        </m:sSup>
                      </m:e>
                    </m:acc>
                    <m:r>
                      <a:rPr lang="en-US" altLang="zh-TW" i="1">
                        <a:latin typeface="Cambria Math" panose="02040503050406030204" pitchFamily="18" charset="0"/>
                        <a:ea typeface="Cambria Math" panose="02040503050406030204" pitchFamily="18" charset="0"/>
                      </a:rPr>
                      <m:t>=</m:t>
                    </m:r>
                    <m:d>
                      <m:dPr>
                        <m:ctrlPr>
                          <a:rPr lang="en-US" altLang="zh-TW" i="1">
                            <a:latin typeface="Cambria Math"/>
                            <a:ea typeface="Cambria Math" panose="02040503050406030204" pitchFamily="18" charset="0"/>
                          </a:rPr>
                        </m:ctrlPr>
                      </m:dPr>
                      <m:e>
                        <m:r>
                          <a:rPr lang="en-US" altLang="zh-TW" i="1">
                            <a:latin typeface="Cambria Math" panose="02040503050406030204" pitchFamily="18" charset="0"/>
                            <a:ea typeface="Cambria Math" panose="02040503050406030204" pitchFamily="18" charset="0"/>
                          </a:rPr>
                          <m:t>𝑐</m:t>
                        </m:r>
                        <m:r>
                          <m:rPr>
                            <m:sty m:val="p"/>
                          </m:rPr>
                          <a:rPr lang="zh-TW" altLang="en-US">
                            <a:latin typeface="Cambria Math" panose="02040503050406030204" pitchFamily="18" charset="0"/>
                          </a:rPr>
                          <m:t>dτ</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m:t>
                        </m:r>
                      </m:e>
                    </m:d>
                  </m:oMath>
                </a14:m>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Therefore, </a:t>
                </a:r>
                <a14:m>
                  <m:oMath xmlns:m="http://schemas.openxmlformats.org/officeDocument/2006/math">
                    <m:acc>
                      <m:accPr>
                        <m:chr m:val="̅"/>
                        <m:ctrlPr>
                          <a:rPr lang="en-US" altLang="zh-TW" i="1">
                            <a:latin typeface="Cambria Math"/>
                            <a:ea typeface="Cambria Math" panose="02040503050406030204" pitchFamily="18" charset="0"/>
                          </a:rPr>
                        </m:ctrlPr>
                      </m:accPr>
                      <m:e>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e>
                    </m:acc>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𝑐</m:t>
                    </m:r>
                    <m:r>
                      <a:rPr lang="en-US" altLang="zh-TW" b="0" i="1" smtClean="0">
                        <a:latin typeface="Cambria Math" panose="02040503050406030204" pitchFamily="18" charset="0"/>
                        <a:ea typeface="Cambria Math" panose="02040503050406030204" pitchFamily="18" charset="0"/>
                      </a:rPr>
                      <m:t>,0,0,0)</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and </a:t>
                </a:r>
                <a14:m>
                  <m:oMath xmlns:m="http://schemas.openxmlformats.org/officeDocument/2006/math">
                    <m:acc>
                      <m:accPr>
                        <m:chr m:val="̅"/>
                        <m:ctrlPr>
                          <a:rPr lang="en-US" altLang="zh-TW" i="1">
                            <a:latin typeface="Cambria Math"/>
                            <a:ea typeface="Cambria Math" panose="02040503050406030204" pitchFamily="18" charset="0"/>
                          </a:rPr>
                        </m:ctrlPr>
                      </m:accPr>
                      <m:e>
                        <m:sSup>
                          <m:sSupPr>
                            <m:ctrlPr>
                              <a:rPr lang="zh-TW" altLang="en-US" i="1">
                                <a:latin typeface="Cambria Math"/>
                              </a:rPr>
                            </m:ctrlPr>
                          </m:sSupPr>
                          <m:e>
                            <m:r>
                              <a:rPr lang="en-US" altLang="zh-TW" b="0" i="1" smtClean="0">
                                <a:latin typeface="Cambria Math" panose="02040503050406030204" pitchFamily="18" charset="0"/>
                                <a:ea typeface="Cambria Math" panose="02040503050406030204" pitchFamily="18" charset="0"/>
                              </a:rPr>
                              <m:t>𝑎</m:t>
                            </m:r>
                          </m:e>
                          <m:sup>
                            <m:r>
                              <a:rPr lang="zh-TW" altLang="en-US" i="1">
                                <a:latin typeface="Cambria Math" panose="02040503050406030204" pitchFamily="18" charset="0"/>
                              </a:rPr>
                              <m:t>𝛼</m:t>
                            </m:r>
                          </m:sup>
                        </m:sSup>
                      </m:e>
                    </m:acc>
                    <m:r>
                      <a:rPr lang="en-US" altLang="zh-TW" i="1">
                        <a:latin typeface="Cambria Math" panose="02040503050406030204" pitchFamily="18" charset="0"/>
                        <a:ea typeface="Cambria Math" panose="02040503050406030204" pitchFamily="18" charset="0"/>
                      </a:rPr>
                      <m:t>=(</m:t>
                    </m:r>
                    <m:r>
                      <a:rPr lang="en-US" altLang="zh-TW" b="0" i="1" smtClean="0">
                        <a:latin typeface="Cambria Math"/>
                        <a:ea typeface="Cambria Math" panose="02040503050406030204" pitchFamily="18" charset="0"/>
                      </a:rPr>
                      <m:t>0</m:t>
                    </m:r>
                    <m:r>
                      <a:rPr lang="en-US" altLang="zh-TW" i="1">
                        <a:latin typeface="Cambria Math" panose="02040503050406030204" pitchFamily="18" charset="0"/>
                        <a:ea typeface="Cambria Math" panose="02040503050406030204" pitchFamily="18" charset="0"/>
                      </a:rPr>
                      <m:t>,0,0,0)</m:t>
                    </m:r>
                  </m:oMath>
                </a14:m>
                <a:r>
                  <a:rPr lang="zh-TW" altLang="en-US" dirty="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If we transform </a:t>
                </a:r>
                <a14:m>
                  <m:oMath xmlns:m="http://schemas.openxmlformats.org/officeDocument/2006/math">
                    <m:acc>
                      <m:accPr>
                        <m:chr m:val="̅"/>
                        <m:ctrlPr>
                          <a:rPr lang="en-US" altLang="zh-TW" i="1">
                            <a:latin typeface="Cambria Math"/>
                            <a:ea typeface="Cambria Math" panose="02040503050406030204" pitchFamily="18" charset="0"/>
                          </a:rPr>
                        </m:ctrlPr>
                      </m:accPr>
                      <m:e>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e>
                    </m:acc>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to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by using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en-US" altLang="zh-TW" b="0" i="1" smtClean="0">
                        <a:latin typeface="Cambria Math" panose="02040503050406030204" pitchFamily="18" charset="0"/>
                        <a:ea typeface="Cambria Math" panose="02040503050406030204" pitchFamily="18" charset="0"/>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panose="02040503050406030204" pitchFamily="18" charset="0"/>
                              </a:rPr>
                              <m:t>𝛬</m:t>
                            </m:r>
                          </m:e>
                          <m:sup>
                            <m:r>
                              <a:rPr lang="zh-TW" altLang="en-US" i="1">
                                <a:latin typeface="Cambria Math" panose="02040503050406030204" pitchFamily="18" charset="0"/>
                              </a:rPr>
                              <m:t>𝛽</m:t>
                            </m:r>
                          </m:sup>
                        </m:sSup>
                      </m:e>
                      <m:sub>
                        <m:r>
                          <a:rPr lang="zh-TW" altLang="en-US" i="1">
                            <a:latin typeface="Cambria Math" panose="02040503050406030204" pitchFamily="18" charset="0"/>
                          </a:rPr>
                          <m:t>𝛼</m:t>
                        </m:r>
                      </m:sub>
                    </m:sSub>
                    <m:acc>
                      <m:accPr>
                        <m:chr m:val="̅"/>
                        <m:ctrlPr>
                          <a:rPr lang="en-US" altLang="zh-TW" i="1">
                            <a:latin typeface="Cambria Math"/>
                            <a:ea typeface="Cambria Math" panose="02040503050406030204" pitchFamily="18" charset="0"/>
                          </a:rPr>
                        </m:ctrlPr>
                      </m:accPr>
                      <m:e>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e>
                    </m:acc>
                  </m:oMath>
                </a14:m>
                <a:r>
                  <a:rPr lang="en-US" altLang="zh-TW" dirty="0" smtClean="0">
                    <a:latin typeface="Cambria Math" panose="02040503050406030204" pitchFamily="18" charset="0"/>
                    <a:ea typeface="Cambria Math" panose="02040503050406030204" pitchFamily="18" charset="0"/>
                  </a:rPr>
                  <a:t>, then we find </a:t>
                </a:r>
              </a:p>
              <a:p>
                <a:endParaRPr lang="en-US" altLang="zh-TW"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en-US" altLang="zh-TW" b="0" i="1" smtClean="0">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r>
                        <m:rPr>
                          <m:sty m:val="p"/>
                        </m:rPr>
                        <a:rPr lang="en-US" altLang="zh-TW" b="0" i="0" smtClean="0">
                          <a:latin typeface="Cambria Math" panose="02040503050406030204" pitchFamily="18" charset="0"/>
                          <a:ea typeface="Cambria Math" panose="02040503050406030204" pitchFamily="18" charset="0"/>
                        </a:rPr>
                        <m:t>c</m:t>
                      </m:r>
                      <m:r>
                        <a:rPr lang="en-US" altLang="zh-TW" b="0" i="0" smtClean="0">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,0,0)</m:t>
                      </m:r>
                    </m:oMath>
                  </m:oMathPara>
                </a14:m>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Which looks familiar… except with some extra </a:t>
                </a:r>
                <a14:m>
                  <m:oMath xmlns:m="http://schemas.openxmlformats.org/officeDocument/2006/math">
                    <m:r>
                      <m:rPr>
                        <m:sty m:val="p"/>
                      </m:rPr>
                      <a:rPr lang="zh-TW" altLang="en-US">
                        <a:latin typeface="Cambria Math" panose="02040503050406030204" pitchFamily="18" charset="0"/>
                      </a:rPr>
                      <m:t>γ</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s in there. Where are they from?</a:t>
                </a:r>
              </a:p>
            </p:txBody>
          </p:sp>
        </mc:Choice>
        <mc:Fallback xmlns="">
          <p:sp>
            <p:nvSpPr>
              <p:cNvPr id="3" name="TextBox 2"/>
              <p:cNvSpPr txBox="1">
                <a:spLocks noRot="1" noChangeAspect="1" noMove="1" noResize="1" noEditPoints="1" noAdjustHandles="1" noChangeArrowheads="1" noChangeShapeType="1" noTextEdit="1"/>
              </p:cNvSpPr>
              <p:nvPr/>
            </p:nvSpPr>
            <p:spPr>
              <a:xfrm>
                <a:off x="107090" y="932323"/>
                <a:ext cx="8807383" cy="5516703"/>
              </a:xfrm>
              <a:prstGeom prst="rect">
                <a:avLst/>
              </a:prstGeom>
              <a:blipFill rotWithShape="1">
                <a:blip r:embed="rId2"/>
                <a:stretch>
                  <a:fillRect l="-623" b="-77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72454" y="2481648"/>
                <a:ext cx="2786660"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𝐿</m:t>
                      </m:r>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𝛾</m:t>
                                </m:r>
                              </m:e>
                              <m:e>
                                <m:r>
                                  <a:rPr lang="en-US" altLang="zh-TW" b="0" i="0" smtClean="0">
                                    <a:latin typeface="Cambria Math"/>
                                  </a:rPr>
                                  <m:t>+</m:t>
                                </m:r>
                                <m:r>
                                  <m:rPr>
                                    <m:sty m:val="p"/>
                                  </m:rPr>
                                  <a:rPr lang="zh-TW" altLang="en-US">
                                    <a:latin typeface="Cambria Math"/>
                                  </a:rPr>
                                  <m:t>βγ</m:t>
                                </m:r>
                              </m:e>
                              <m:e>
                                <m:r>
                                  <a:rPr lang="zh-TW" altLang="en-US">
                                    <a:latin typeface="Cambria Math"/>
                                  </a:rPr>
                                  <m:t>0</m:t>
                                </m:r>
                              </m:e>
                              <m:e>
                                <m:r>
                                  <a:rPr lang="zh-TW" altLang="en-US">
                                    <a:latin typeface="Cambria Math"/>
                                  </a:rPr>
                                  <m:t>0</m:t>
                                </m:r>
                              </m:e>
                            </m:mr>
                            <m:mr>
                              <m:e>
                                <m:r>
                                  <a:rPr lang="en-US" altLang="zh-TW" b="0" i="0" smtClean="0">
                                    <a:latin typeface="Cambria Math"/>
                                  </a:rPr>
                                  <m:t>+</m:t>
                                </m:r>
                                <m:r>
                                  <m:rPr>
                                    <m:sty m:val="p"/>
                                  </m:rPr>
                                  <a:rPr lang="zh-TW" altLang="en-US">
                                    <a:latin typeface="Cambria Math"/>
                                  </a:rPr>
                                  <m:t>βγ</m:t>
                                </m:r>
                              </m:e>
                              <m:e>
                                <m:r>
                                  <a:rPr lang="zh-TW" altLang="en-US" i="1">
                                    <a:latin typeface="Cambria Math"/>
                                  </a:rPr>
                                  <m:t>𝛾</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5772454" y="2481648"/>
                <a:ext cx="2786660" cy="1126975"/>
              </a:xfrm>
              <a:prstGeom prst="rect">
                <a:avLst/>
              </a:prstGeom>
              <a:blipFill rotWithShape="1">
                <a:blip r:embed="rId3"/>
                <a:stretch>
                  <a:fillRect/>
                </a:stretch>
              </a:blipFill>
            </p:spPr>
            <p:txBody>
              <a:bodyPr/>
              <a:lstStyle/>
              <a:p>
                <a:r>
                  <a:rPr lang="zh-TW" altLang="en-US">
                    <a:noFill/>
                  </a:rPr>
                  <a:t> </a:t>
                </a:r>
              </a:p>
            </p:txBody>
          </p:sp>
        </mc:Fallback>
      </mc:AlternateContent>
      <p:sp>
        <p:nvSpPr>
          <p:cNvPr id="7" name="Rectangle 6"/>
          <p:cNvSpPr/>
          <p:nvPr/>
        </p:nvSpPr>
        <p:spPr>
          <a:xfrm>
            <a:off x="1819782" y="2860470"/>
            <a:ext cx="3725059" cy="369332"/>
          </a:xfrm>
          <a:prstGeom prst="rect">
            <a:avLst/>
          </a:prstGeom>
        </p:spPr>
        <p:txBody>
          <a:bodyPr wrap="none">
            <a:spAutoFit/>
          </a:bodyPr>
          <a:lstStyle/>
          <a:p>
            <a:r>
              <a:rPr lang="en-US" altLang="zh-TW" dirty="0">
                <a:latin typeface="Cambria Math" pitchFamily="18" charset="0"/>
                <a:ea typeface="Cambria Math" pitchFamily="18" charset="0"/>
              </a:rPr>
              <a:t>*the bar symbol is for moving frame</a:t>
            </a:r>
          </a:p>
        </p:txBody>
      </p:sp>
    </p:spTree>
    <p:extLst>
      <p:ext uri="{BB962C8B-B14F-4D97-AF65-F5344CB8AC3E}">
        <p14:creationId xmlns:p14="http://schemas.microsoft.com/office/powerpoint/2010/main" val="3193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Example (cont.)</a:t>
            </a:r>
            <a:endParaRPr lang="zh-TW" altLang="en-US" dirty="0"/>
          </a:p>
        </p:txBody>
      </p:sp>
      <p:grpSp>
        <p:nvGrpSpPr>
          <p:cNvPr id="21" name="Group 20"/>
          <p:cNvGrpSpPr/>
          <p:nvPr/>
        </p:nvGrpSpPr>
        <p:grpSpPr>
          <a:xfrm>
            <a:off x="1731509" y="3278467"/>
            <a:ext cx="5162596" cy="3103962"/>
            <a:chOff x="1855883" y="2059839"/>
            <a:chExt cx="5162596" cy="3103962"/>
          </a:xfrm>
        </p:grpSpPr>
        <p:grpSp>
          <p:nvGrpSpPr>
            <p:cNvPr id="4" name="Group 3"/>
            <p:cNvGrpSpPr/>
            <p:nvPr/>
          </p:nvGrpSpPr>
          <p:grpSpPr>
            <a:xfrm>
              <a:off x="2570449" y="2059839"/>
              <a:ext cx="4448030" cy="3103962"/>
              <a:chOff x="4393898" y="3650101"/>
              <a:chExt cx="4448030" cy="3103962"/>
            </a:xfrm>
          </p:grpSpPr>
          <p:cxnSp>
            <p:nvCxnSpPr>
              <p:cNvPr id="5" name="Straight Arrow Connector 4"/>
              <p:cNvCxnSpPr/>
              <p:nvPr/>
            </p:nvCxnSpPr>
            <p:spPr>
              <a:xfrm>
                <a:off x="4642551" y="6569397"/>
                <a:ext cx="38588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40839" y="3791653"/>
                <a:ext cx="0" cy="2875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45052" y="6384731"/>
                <a:ext cx="29687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8" name="TextBox 7"/>
              <p:cNvSpPr txBox="1"/>
              <p:nvPr/>
            </p:nvSpPr>
            <p:spPr>
              <a:xfrm>
                <a:off x="4393898" y="3650101"/>
                <a:ext cx="26321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a:t>
                </a:r>
                <a:endParaRPr lang="zh-TW" altLang="en-US" dirty="0" smtClean="0">
                  <a:latin typeface="Cambria Math" pitchFamily="18" charset="0"/>
                  <a:ea typeface="Cambria Math" pitchFamily="18" charset="0"/>
                </a:endParaRPr>
              </a:p>
            </p:txBody>
          </p:sp>
        </p:grpSp>
        <p:grpSp>
          <p:nvGrpSpPr>
            <p:cNvPr id="9" name="Group 8"/>
            <p:cNvGrpSpPr/>
            <p:nvPr/>
          </p:nvGrpSpPr>
          <p:grpSpPr>
            <a:xfrm>
              <a:off x="3772776" y="2820059"/>
              <a:ext cx="1245301" cy="369332"/>
              <a:chOff x="5596225" y="4410321"/>
              <a:chExt cx="1245301" cy="369332"/>
            </a:xfrm>
          </p:grpSpPr>
          <p:sp>
            <p:nvSpPr>
              <p:cNvPr id="10" name="Oval 9"/>
              <p:cNvSpPr/>
              <p:nvPr/>
            </p:nvSpPr>
            <p:spPr>
              <a:xfrm>
                <a:off x="5596225" y="4500252"/>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1" name="TextBox 10"/>
              <p:cNvSpPr txBox="1"/>
              <p:nvPr/>
            </p:nvSpPr>
            <p:spPr>
              <a:xfrm>
                <a:off x="5923005" y="4410321"/>
                <a:ext cx="918521"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r>
                  <a:rPr lang="en-US" altLang="zh-TW" dirty="0" smtClean="0">
                    <a:latin typeface="Cambria Math" pitchFamily="18" charset="0"/>
                    <a:ea typeface="Cambria Math" pitchFamily="18" charset="0"/>
                  </a:rPr>
                  <a:t>vent B</a:t>
                </a:r>
                <a:endParaRPr lang="zh-TW" altLang="en-US" dirty="0" smtClean="0">
                  <a:latin typeface="Cambria Math" pitchFamily="18" charset="0"/>
                  <a:ea typeface="Cambria Math" pitchFamily="18" charset="0"/>
                </a:endParaRPr>
              </a:p>
            </p:txBody>
          </p:sp>
        </p:grpSp>
        <p:grpSp>
          <p:nvGrpSpPr>
            <p:cNvPr id="12" name="Group 11"/>
            <p:cNvGrpSpPr/>
            <p:nvPr/>
          </p:nvGrpSpPr>
          <p:grpSpPr>
            <a:xfrm>
              <a:off x="1855883" y="4773113"/>
              <a:ext cx="1167250" cy="369332"/>
              <a:chOff x="3679332" y="6363375"/>
              <a:chExt cx="1167250" cy="369332"/>
            </a:xfrm>
          </p:grpSpPr>
          <p:sp>
            <p:nvSpPr>
              <p:cNvPr id="13" name="Oval 12"/>
              <p:cNvSpPr/>
              <p:nvPr/>
            </p:nvSpPr>
            <p:spPr>
              <a:xfrm>
                <a:off x="4657112" y="6477333"/>
                <a:ext cx="189470" cy="1894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4" name="TextBox 13"/>
              <p:cNvSpPr txBox="1"/>
              <p:nvPr/>
            </p:nvSpPr>
            <p:spPr>
              <a:xfrm>
                <a:off x="3679332" y="6363375"/>
                <a:ext cx="921727" cy="369332"/>
              </a:xfrm>
              <a:prstGeom prst="rect">
                <a:avLst/>
              </a:prstGeom>
              <a:noFill/>
            </p:spPr>
            <p:txBody>
              <a:bodyPr wrap="none" rtlCol="0">
                <a:spAutoFit/>
              </a:bodyPr>
              <a:lstStyle/>
              <a:p>
                <a:r>
                  <a:rPr lang="en-US" altLang="zh-TW" dirty="0">
                    <a:latin typeface="Cambria Math" pitchFamily="18" charset="0"/>
                    <a:ea typeface="Cambria Math" pitchFamily="18" charset="0"/>
                  </a:rPr>
                  <a:t>e</a:t>
                </a:r>
                <a:r>
                  <a:rPr lang="en-US" altLang="zh-TW" dirty="0" smtClean="0">
                    <a:latin typeface="Cambria Math" pitchFamily="18" charset="0"/>
                    <a:ea typeface="Cambria Math" pitchFamily="18" charset="0"/>
                  </a:rPr>
                  <a:t>vent A</a:t>
                </a:r>
                <a:endParaRPr lang="zh-TW" altLang="en-US" dirty="0" smtClean="0">
                  <a:latin typeface="Cambria Math" pitchFamily="18" charset="0"/>
                  <a:ea typeface="Cambria Math" pitchFamily="18" charset="0"/>
                </a:endParaRPr>
              </a:p>
            </p:txBody>
          </p:sp>
        </p:grpSp>
        <p:grpSp>
          <p:nvGrpSpPr>
            <p:cNvPr id="15" name="Group 14"/>
            <p:cNvGrpSpPr/>
            <p:nvPr/>
          </p:nvGrpSpPr>
          <p:grpSpPr>
            <a:xfrm>
              <a:off x="2777912" y="2081120"/>
              <a:ext cx="3646897" cy="3082681"/>
              <a:chOff x="4601361" y="3671382"/>
              <a:chExt cx="3646897" cy="3082681"/>
            </a:xfrm>
          </p:grpSpPr>
          <p:cxnSp>
            <p:nvCxnSpPr>
              <p:cNvPr id="16" name="Straight Arrow Connector 15"/>
              <p:cNvCxnSpPr/>
              <p:nvPr/>
            </p:nvCxnSpPr>
            <p:spPr>
              <a:xfrm flipV="1">
                <a:off x="4642551" y="3954162"/>
                <a:ext cx="1346357" cy="279990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01361" y="5675871"/>
                <a:ext cx="3298725" cy="94685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00086" y="5491205"/>
                <a:ext cx="34817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x’</a:t>
                </a:r>
                <a:endParaRPr lang="zh-TW" altLang="en-US" dirty="0" smtClean="0">
                  <a:latin typeface="Cambria Math" pitchFamily="18" charset="0"/>
                  <a:ea typeface="Cambria Math" pitchFamily="18" charset="0"/>
                </a:endParaRPr>
              </a:p>
            </p:txBody>
          </p:sp>
          <p:sp>
            <p:nvSpPr>
              <p:cNvPr id="19" name="TextBox 18"/>
              <p:cNvSpPr txBox="1"/>
              <p:nvPr/>
            </p:nvSpPr>
            <p:spPr>
              <a:xfrm>
                <a:off x="5988908" y="3671382"/>
                <a:ext cx="314510" cy="369332"/>
              </a:xfrm>
              <a:prstGeom prst="rect">
                <a:avLst/>
              </a:prstGeom>
              <a:noFill/>
            </p:spPr>
            <p:txBody>
              <a:bodyPr wrap="none" rtlCol="0">
                <a:spAutoFit/>
              </a:bodyPr>
              <a:lstStyle/>
              <a:p>
                <a:r>
                  <a:rPr lang="en-US" altLang="zh-TW" dirty="0">
                    <a:latin typeface="Cambria Math" pitchFamily="18" charset="0"/>
                    <a:ea typeface="Cambria Math" pitchFamily="18" charset="0"/>
                  </a:rPr>
                  <a:t>t</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3251669" y="3531611"/>
                  <a:ext cx="481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TW" i="1" smtClean="0">
                            <a:latin typeface="Cambria Math"/>
                          </a:rPr>
                          <m:t>d</m:t>
                        </m:r>
                        <m:r>
                          <m:rPr>
                            <m:sty m:val="p"/>
                          </m:rPr>
                          <a:rPr lang="el-GR" altLang="zh-TW" i="1" smtClean="0">
                            <a:latin typeface="Cambria Math"/>
                          </a:rPr>
                          <m:t>τ</m:t>
                        </m:r>
                      </m:oMath>
                    </m:oMathPara>
                  </a14:m>
                  <a:endParaRPr lang="zh-TW" alt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251669" y="3531611"/>
                  <a:ext cx="481222" cy="369332"/>
                </a:xfrm>
                <a:prstGeom prst="rect">
                  <a:avLst/>
                </a:prstGeom>
                <a:blipFill rotWithShape="1">
                  <a:blip r:embed="rId2"/>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481703" y="1258902"/>
                <a:ext cx="8324546" cy="1761893"/>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Remember that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i="1">
                                <a:latin typeface="Cambria Math" panose="02040503050406030204" pitchFamily="18" charset="0"/>
                              </a:rPr>
                              <m:t>𝛼</m:t>
                            </m:r>
                          </m:sup>
                        </m:sSup>
                      </m:num>
                      <m:den>
                        <m:r>
                          <m:rPr>
                            <m:sty m:val="p"/>
                          </m:rPr>
                          <a:rPr lang="zh-TW" altLang="en-US">
                            <a:solidFill>
                              <a:srgbClr val="FF0000"/>
                            </a:solidFill>
                            <a:latin typeface="Cambria Math" panose="02040503050406030204" pitchFamily="18" charset="0"/>
                          </a:rPr>
                          <m:t>dτ</m:t>
                        </m:r>
                      </m:den>
                    </m:f>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but our classical velocity is </a:t>
                </a:r>
                <a14:m>
                  <m:oMath xmlns:m="http://schemas.openxmlformats.org/officeDocument/2006/math">
                    <m:r>
                      <a:rPr lang="zh-TW" altLang="en-US" i="1">
                        <a:latin typeface="Cambria Math" panose="02040503050406030204" pitchFamily="18" charset="0"/>
                      </a:rPr>
                      <m:t>𝑣</m:t>
                    </m:r>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dx</m:t>
                        </m:r>
                      </m:num>
                      <m:den>
                        <m:r>
                          <m:rPr>
                            <m:sty m:val="p"/>
                          </m:rPr>
                          <a:rPr lang="zh-TW" altLang="en-US" smtClean="0">
                            <a:solidFill>
                              <a:srgbClr val="FF0000"/>
                            </a:solidFill>
                            <a:latin typeface="Cambria Math" panose="02040503050406030204" pitchFamily="18" charset="0"/>
                          </a:rPr>
                          <m:t>dt</m:t>
                        </m:r>
                      </m:den>
                    </m:f>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 So we need to find the relation between </a:t>
                </a:r>
                <a:r>
                  <a:rPr lang="en-US" altLang="zh-TW" dirty="0" err="1">
                    <a:latin typeface="Cambria Math" panose="02040503050406030204" pitchFamily="18" charset="0"/>
                    <a:ea typeface="Cambria Math" panose="02040503050406030204" pitchFamily="18" charset="0"/>
                  </a:rPr>
                  <a:t>dt</a:t>
                </a:r>
                <a:r>
                  <a:rPr lang="en-US" altLang="zh-TW" dirty="0">
                    <a:latin typeface="Cambria Math" panose="02040503050406030204" pitchFamily="18" charset="0"/>
                    <a:ea typeface="Cambria Math" panose="02040503050406030204" pitchFamily="18" charset="0"/>
                  </a:rPr>
                  <a:t> </a:t>
                </a:r>
                <a:r>
                  <a:rPr lang="en-US" altLang="zh-TW" dirty="0" smtClean="0">
                    <a:solidFill>
                      <a:schemeClr val="tx1"/>
                    </a:solidFill>
                    <a:latin typeface="Cambria Math" panose="02040503050406030204" pitchFamily="18" charset="0"/>
                    <a:ea typeface="Cambria Math" panose="02040503050406030204" pitchFamily="18" charset="0"/>
                  </a:rPr>
                  <a:t>and </a:t>
                </a:r>
                <a14:m>
                  <m:oMath xmlns:m="http://schemas.openxmlformats.org/officeDocument/2006/math">
                    <m:r>
                      <m:rPr>
                        <m:sty m:val="p"/>
                      </m:rPr>
                      <a:rPr lang="zh-TW" altLang="en-US">
                        <a:solidFill>
                          <a:schemeClr val="tx1"/>
                        </a:solidFill>
                        <a:latin typeface="Cambria Math" panose="02040503050406030204" pitchFamily="18" charset="0"/>
                      </a:rPr>
                      <m:t>dτ</m:t>
                    </m:r>
                  </m:oMath>
                </a14:m>
                <a:r>
                  <a:rPr lang="en-US" altLang="zh-TW" dirty="0">
                    <a:latin typeface="Cambria Math" panose="02040503050406030204" pitchFamily="18" charset="0"/>
                    <a:ea typeface="Cambria Math" panose="02040503050406030204" pitchFamily="18" charset="0"/>
                  </a:rPr>
                  <a:t>. From time-dilation, that would </a:t>
                </a:r>
                <a:r>
                  <a:rPr lang="en-US" altLang="zh-TW" dirty="0" smtClean="0">
                    <a:solidFill>
                      <a:schemeClr val="tx1"/>
                    </a:solidFill>
                    <a:latin typeface="Cambria Math" panose="02040503050406030204" pitchFamily="18" charset="0"/>
                    <a:ea typeface="Cambria Math" panose="02040503050406030204" pitchFamily="18" charset="0"/>
                  </a:rPr>
                  <a:t>be</a:t>
                </a:r>
                <a:r>
                  <a:rPr lang="zh-TW" altLang="en-US" dirty="0">
                    <a:solidFill>
                      <a:schemeClr val="tx1"/>
                    </a:solidFill>
                    <a:latin typeface="Cambria Math" panose="02040503050406030204" pitchFamily="18" charset="0"/>
                  </a:rPr>
                  <a:t> </a:t>
                </a:r>
                <a14:m>
                  <m:oMath xmlns:m="http://schemas.openxmlformats.org/officeDocument/2006/math">
                    <m:r>
                      <m:rPr>
                        <m:sty m:val="p"/>
                      </m:rPr>
                      <a:rPr lang="en-US" altLang="zh-TW">
                        <a:solidFill>
                          <a:schemeClr val="tx1"/>
                        </a:solidFill>
                        <a:latin typeface="Cambria Math" panose="02040503050406030204" pitchFamily="18" charset="0"/>
                        <a:ea typeface="Cambria Math" panose="02040503050406030204" pitchFamily="18" charset="0"/>
                      </a:rPr>
                      <m:t>dt</m:t>
                    </m:r>
                    <m:r>
                      <a:rPr lang="en-US" altLang="zh-TW">
                        <a:solidFill>
                          <a:schemeClr val="tx1"/>
                        </a:solidFill>
                        <a:latin typeface="Cambria Math" panose="02040503050406030204" pitchFamily="18" charset="0"/>
                        <a:ea typeface="Cambria Math" panose="02040503050406030204" pitchFamily="18" charset="0"/>
                      </a:rPr>
                      <m:t>=</m:t>
                    </m:r>
                    <m:r>
                      <m:rPr>
                        <m:sty m:val="p"/>
                      </m:rPr>
                      <a:rPr lang="zh-TW" altLang="en-US">
                        <a:solidFill>
                          <a:schemeClr val="tx1"/>
                        </a:solidFill>
                        <a:latin typeface="Cambria Math" panose="02040503050406030204" pitchFamily="18" charset="0"/>
                      </a:rPr>
                      <m:t>γdτ</m:t>
                    </m:r>
                  </m:oMath>
                </a14:m>
                <a:endParaRPr lang="en-US" altLang="zh-TW" dirty="0">
                  <a:solidFill>
                    <a:schemeClr val="tx1"/>
                  </a:solidFill>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Thus, </a:t>
                </a:r>
                <a14:m>
                  <m:oMath xmlns:m="http://schemas.openxmlformats.org/officeDocument/2006/math">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i="1">
                                <a:latin typeface="Cambria Math" panose="02040503050406030204" pitchFamily="18" charset="0"/>
                              </a:rPr>
                              <m:t>𝛼</m:t>
                            </m:r>
                          </m:sup>
                        </m:sSup>
                      </m:num>
                      <m:den>
                        <m:r>
                          <m:rPr>
                            <m:sty m:val="p"/>
                          </m:rPr>
                          <a:rPr lang="zh-TW" altLang="en-US">
                            <a:solidFill>
                              <a:srgbClr val="FF0000"/>
                            </a:solidFill>
                            <a:latin typeface="Cambria Math" panose="02040503050406030204" pitchFamily="18" charset="0"/>
                          </a:rPr>
                          <m:t>d</m:t>
                        </m:r>
                        <m:r>
                          <a:rPr lang="en-US" altLang="zh-TW" i="1">
                            <a:solidFill>
                              <a:srgbClr val="FF0000"/>
                            </a:solidFill>
                            <a:latin typeface="Cambria Math" panose="02040503050406030204" pitchFamily="18" charset="0"/>
                            <a:ea typeface="Cambria Math" panose="02040503050406030204" pitchFamily="18" charset="0"/>
                          </a:rPr>
                          <m:t>𝑡</m:t>
                        </m:r>
                      </m:den>
                    </m:f>
                    <m:r>
                      <a:rPr lang="en-US" altLang="zh-TW" i="1">
                        <a:solidFill>
                          <a:srgbClr val="FF0000"/>
                        </a:solidFill>
                        <a:latin typeface="Cambria Math" panose="02040503050406030204" pitchFamily="18" charset="0"/>
                        <a:ea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f>
                      <m:fPr>
                        <m:ctrlPr>
                          <a:rPr lang="zh-TW" altLang="en-US" i="1" smtClean="0">
                            <a:solidFill>
                              <a:srgbClr val="FF0000"/>
                            </a:solidFill>
                            <a:latin typeface="Cambria Math"/>
                          </a:rPr>
                        </m:ctrlPr>
                      </m:fPr>
                      <m:num>
                        <m:r>
                          <m:rPr>
                            <m:sty m:val="p"/>
                          </m:rPr>
                          <a:rPr lang="en-US" altLang="zh-TW">
                            <a:solidFill>
                              <a:srgbClr val="FF0000"/>
                            </a:solidFill>
                            <a:latin typeface="Cambria Math" panose="02040503050406030204" pitchFamily="18" charset="0"/>
                            <a:ea typeface="Cambria Math" panose="02040503050406030204" pitchFamily="18" charset="0"/>
                          </a:rPr>
                          <m:t>d</m:t>
                        </m:r>
                        <m:r>
                          <m:rPr>
                            <m:sty m:val="p"/>
                          </m:rPr>
                          <a:rPr lang="zh-TW" altLang="en-US">
                            <a:solidFill>
                              <a:srgbClr val="FF0000"/>
                            </a:solidFill>
                            <a:latin typeface="Cambria Math" panose="02040503050406030204" pitchFamily="18" charset="0"/>
                          </a:rPr>
                          <m:t>τ</m:t>
                        </m:r>
                      </m:num>
                      <m:den>
                        <m:r>
                          <m:rPr>
                            <m:sty m:val="p"/>
                          </m:rPr>
                          <a:rPr lang="zh-TW" altLang="en-US">
                            <a:solidFill>
                              <a:srgbClr val="FF0000"/>
                            </a:solidFill>
                            <a:latin typeface="Cambria Math" panose="02040503050406030204" pitchFamily="18" charset="0"/>
                          </a:rPr>
                          <m:t>d</m:t>
                        </m:r>
                        <m:r>
                          <a:rPr lang="en-US" altLang="zh-TW" i="1">
                            <a:solidFill>
                              <a:srgbClr val="FF0000"/>
                            </a:solidFill>
                            <a:latin typeface="Cambria Math" panose="02040503050406030204" pitchFamily="18" charset="0"/>
                            <a:ea typeface="Cambria Math" panose="02040503050406030204" pitchFamily="18" charset="0"/>
                          </a:rPr>
                          <m:t>𝑡</m:t>
                        </m:r>
                      </m:den>
                    </m:f>
                    <m:r>
                      <a:rPr lang="en-US" altLang="zh-TW" i="1">
                        <a:solidFill>
                          <a:srgbClr val="FF0000"/>
                        </a:solidFill>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r>
                      <m:rPr>
                        <m:sty m:val="p"/>
                      </m:rPr>
                      <a:rPr lang="en-US" altLang="zh-TW">
                        <a:latin typeface="Cambria Math" panose="02040503050406030204" pitchFamily="18" charset="0"/>
                        <a:ea typeface="Cambria Math" panose="02040503050406030204" pitchFamily="18" charset="0"/>
                      </a:rPr>
                      <m:t>c</m:t>
                    </m:r>
                    <m:r>
                      <a:rPr lang="en-US" altLang="zh-TW">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𝑣</m:t>
                    </m:r>
                    <m:r>
                      <a:rPr lang="en-US" altLang="zh-TW" i="1">
                        <a:latin typeface="Cambria Math" panose="02040503050406030204" pitchFamily="18" charset="0"/>
                        <a:ea typeface="Cambria Math" panose="02040503050406030204" pitchFamily="18" charset="0"/>
                      </a:rPr>
                      <m:t>,0,0)</m:t>
                    </m:r>
                  </m:oMath>
                </a14:m>
                <a:r>
                  <a:rPr lang="en-US" altLang="zh-TW" dirty="0">
                    <a:latin typeface="Cambria Math" panose="02040503050406030204" pitchFamily="18" charset="0"/>
                    <a:ea typeface="Cambria Math" panose="02040503050406030204" pitchFamily="18" charset="0"/>
                  </a:rPr>
                  <a:t> which is exactly the trajectory that we drew for a moving spaceship on the </a:t>
                </a:r>
                <a:r>
                  <a:rPr lang="en-US" altLang="zh-TW" dirty="0" err="1">
                    <a:latin typeface="Cambria Math" panose="02040503050406030204" pitchFamily="18" charset="0"/>
                    <a:ea typeface="Cambria Math" panose="02040503050406030204" pitchFamily="18" charset="0"/>
                  </a:rPr>
                  <a:t>spacetime</a:t>
                </a:r>
                <a:r>
                  <a:rPr lang="en-US" altLang="zh-TW" dirty="0">
                    <a:latin typeface="Cambria Math" panose="02040503050406030204" pitchFamily="18" charset="0"/>
                    <a:ea typeface="Cambria Math" panose="02040503050406030204" pitchFamily="18" charset="0"/>
                  </a:rPr>
                  <a:t> diagram.</a:t>
                </a:r>
              </a:p>
            </p:txBody>
          </p:sp>
        </mc:Choice>
        <mc:Fallback xmlns="">
          <p:sp>
            <p:nvSpPr>
              <p:cNvPr id="22" name="Rectangle 21"/>
              <p:cNvSpPr>
                <a:spLocks noRot="1" noChangeAspect="1" noMove="1" noResize="1" noEditPoints="1" noAdjustHandles="1" noChangeArrowheads="1" noChangeShapeType="1" noTextEdit="1"/>
              </p:cNvSpPr>
              <p:nvPr/>
            </p:nvSpPr>
            <p:spPr>
              <a:xfrm>
                <a:off x="481703" y="1258902"/>
                <a:ext cx="8324546" cy="1761893"/>
              </a:xfrm>
              <a:prstGeom prst="rect">
                <a:avLst/>
              </a:prstGeom>
              <a:blipFill rotWithShape="1">
                <a:blip r:embed="rId3"/>
                <a:stretch>
                  <a:fillRect l="-586" r="-805" b="-449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523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magnitude of 4-velocity</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518984" y="1099347"/>
                <a:ext cx="8240076" cy="2001958"/>
              </a:xfrm>
              <a:prstGeom prst="rect">
                <a:avLst/>
              </a:prstGeom>
              <a:noFill/>
            </p:spPr>
            <p:txBody>
              <a:bodyPr wrap="none" rtlCol="0">
                <a:spAutoFit/>
              </a:bodyPr>
              <a:lstStyle/>
              <a:p>
                <a:r>
                  <a:rPr lang="en-US" altLang="zh-TW" dirty="0" smtClean="0">
                    <a:latin typeface="Cambria Math" pitchFamily="18" charset="0"/>
                    <a:ea typeface="Cambria Math" pitchFamily="18" charset="0"/>
                  </a:rPr>
                  <a:t>Similar as in 3D case, the magnitude of 4-vectors can be found by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en-US" altLang="zh-TW" b="0" i="1" smtClean="0">
                        <a:latin typeface="Cambria Math"/>
                      </a:rPr>
                      <m:t>=−</m:t>
                    </m:r>
                    <m:sSup>
                      <m:sSupPr>
                        <m:ctrlPr>
                          <a:rPr lang="zh-TW" altLang="en-US" i="1" smtClean="0">
                            <a:latin typeface="Cambria Math"/>
                          </a:rPr>
                        </m:ctrlPr>
                      </m:sSupPr>
                      <m:e>
                        <m:r>
                          <a:rPr lang="en-US" altLang="zh-TW" b="0" i="1" smtClean="0">
                            <a:latin typeface="Cambria Math"/>
                          </a:rPr>
                          <m:t>𝑐</m:t>
                        </m:r>
                      </m:e>
                      <m:sup>
                        <m:r>
                          <a:rPr lang="en-US" altLang="zh-TW" b="0" i="1" smtClean="0">
                            <a:latin typeface="Cambria Math"/>
                          </a:rPr>
                          <m:t>2</m:t>
                        </m:r>
                      </m:sup>
                    </m:sSup>
                  </m:oMath>
                </a14:m>
                <a:endParaRPr lang="en-US" altLang="zh-TW" dirty="0" smtClean="0"/>
              </a:p>
              <a:p>
                <a:endParaRPr lang="en-US" altLang="zh-TW" dirty="0" smtClean="0"/>
              </a:p>
              <a:p>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r>
                      <a:rPr lang="en-US" altLang="zh-TW" i="1">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a14:m>
                <a:r>
                  <a:rPr lang="en-US" altLang="zh-TW" dirty="0" smtClean="0"/>
                  <a:t> is the metric in flat </a:t>
                </a:r>
                <a:r>
                  <a:rPr lang="en-US" altLang="zh-TW" dirty="0" err="1" smtClean="0"/>
                  <a:t>spacetime</a:t>
                </a:r>
                <a:endParaRPr lang="zh-TW" altLang="en-US" dirty="0"/>
              </a:p>
              <a:p>
                <a:endParaRPr lang="en-US" altLang="zh-TW" dirty="0"/>
              </a:p>
            </p:txBody>
          </p:sp>
        </mc:Choice>
        <mc:Fallback xmlns="">
          <p:sp>
            <p:nvSpPr>
              <p:cNvPr id="3" name="TextBox 2"/>
              <p:cNvSpPr txBox="1">
                <a:spLocks noRot="1" noChangeAspect="1" noMove="1" noResize="1" noEditPoints="1" noAdjustHandles="1" noChangeArrowheads="1" noChangeShapeType="1" noTextEdit="1"/>
              </p:cNvSpPr>
              <p:nvPr/>
            </p:nvSpPr>
            <p:spPr>
              <a:xfrm>
                <a:off x="518984" y="1099347"/>
                <a:ext cx="8240076" cy="2001958"/>
              </a:xfrm>
              <a:prstGeom prst="rect">
                <a:avLst/>
              </a:prstGeom>
              <a:blipFill rotWithShape="1">
                <a:blip r:embed="rId2"/>
                <a:stretch>
                  <a:fillRect l="-592" t="-91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553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Energy-momentum 4-vector</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444844" y="1112108"/>
                <a:ext cx="8344930" cy="5076390"/>
              </a:xfrm>
              <a:prstGeom prst="rect">
                <a:avLst/>
              </a:prstGeom>
              <a:noFill/>
            </p:spPr>
            <p:txBody>
              <a:bodyPr wrap="square" rtlCol="0">
                <a:spAutoFit/>
              </a:bodyPr>
              <a:lstStyle/>
              <a:p>
                <a:r>
                  <a:rPr lang="en-US" altLang="zh-TW" dirty="0" smtClean="0">
                    <a:latin typeface="Cambria Math" pitchFamily="18" charset="0"/>
                    <a:ea typeface="Cambria Math" pitchFamily="18" charset="0"/>
                  </a:rPr>
                  <a:t>Another quantity that follows quite straight forwardly from the 4-velocity is 4-momentum.</a:t>
                </a:r>
                <a:r>
                  <a:rPr lang="zh-TW" altLang="en-US" dirty="0">
                    <a:latin typeface="Cambria Math" panose="02040503050406030204" pitchFamily="18" charset="0"/>
                  </a:rPr>
                  <a:t> </a:t>
                </a:r>
                <a:endParaRPr lang="en-US" altLang="zh-TW" i="1" dirty="0" smtClean="0">
                  <a:latin typeface="Cambria Math" panose="02040503050406030204" pitchFamily="18" charset="0"/>
                  <a:ea typeface="Cambria Math" panose="02040503050406030204" pitchFamily="18" charset="0"/>
                </a:endParaRPr>
              </a:p>
              <a:p>
                <a:pPr algn="ct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𝛼</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t>
                </a:r>
                <a:r>
                  <a:rPr lang="zh-TW" altLang="en-US" dirty="0" smtClean="0">
                    <a:latin typeface="Cambria Math" panose="02040503050406030204" pitchFamily="18" charset="0"/>
                  </a:rPr>
                  <a:t>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a:rPr lang="en-US" altLang="zh-TW" i="1">
                            <a:latin typeface="Cambria Math" panose="02040503050406030204" pitchFamily="18" charset="0"/>
                            <a:ea typeface="Cambria Math" panose="02040503050406030204" pitchFamily="18" charset="0"/>
                          </a:rPr>
                          <m:t>2</m:t>
                        </m:r>
                      </m:sup>
                    </m:sSup>
                    <m:r>
                      <a:rPr lang="en-US" altLang="zh-TW" i="1">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oMath>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oMath>
                </a14:m>
                <a:r>
                  <a:rPr lang="en-US" altLang="zh-TW" dirty="0" smtClean="0">
                    <a:latin typeface="Cambria Math" pitchFamily="18" charset="0"/>
                    <a:ea typeface="Cambria Math" pitchFamily="18" charset="0"/>
                  </a:rPr>
                  <a:t> the rest mass of the particle.</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Following previous example in which we see a spaceship to have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en-US" altLang="zh-TW" i="1">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r>
                      <m:rPr>
                        <m:sty m:val="p"/>
                      </m:rPr>
                      <a:rPr lang="en-US" altLang="zh-TW">
                        <a:latin typeface="Cambria Math" panose="02040503050406030204" pitchFamily="18" charset="0"/>
                        <a:ea typeface="Cambria Math" panose="02040503050406030204" pitchFamily="18" charset="0"/>
                      </a:rPr>
                      <m:t>c</m:t>
                    </m:r>
                    <m:r>
                      <a:rPr lang="en-US" altLang="zh-TW">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r>
                      <a:rPr lang="en-US" altLang="zh-TW" i="1">
                        <a:latin typeface="Cambria Math" panose="02040503050406030204" pitchFamily="18" charset="0"/>
                        <a:ea typeface="Cambria Math" panose="02040503050406030204" pitchFamily="18" charset="0"/>
                      </a:rPr>
                      <m:t>𝑣</m:t>
                    </m:r>
                    <m:r>
                      <a:rPr lang="en-US" altLang="zh-TW" i="1">
                        <a:latin typeface="Cambria Math" panose="02040503050406030204" pitchFamily="18" charset="0"/>
                        <a:ea typeface="Cambria Math" panose="02040503050406030204" pitchFamily="18" charset="0"/>
                      </a:rPr>
                      <m:t>,0,0)</m:t>
                    </m:r>
                  </m:oMath>
                </a14:m>
                <a:r>
                  <a:rPr lang="en-US" altLang="zh-TW" dirty="0" smtClean="0">
                    <a:latin typeface="Cambria Math" panose="02040503050406030204" pitchFamily="18" charset="0"/>
                    <a:ea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𝛼</m:t>
                          </m:r>
                        </m:sup>
                      </m:sSup>
                      <m:r>
                        <a:rPr lang="en-US" altLang="zh-TW" b="0" i="1" smtClean="0">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en-US" altLang="zh-TW" b="0" i="1" smtClean="0">
                          <a:latin typeface="Cambria Math" panose="02040503050406030204" pitchFamily="18" charset="0"/>
                          <a:ea typeface="Cambria Math" panose="02040503050406030204" pitchFamily="18" charset="0"/>
                        </a:rPr>
                        <m:t>𝑐</m:t>
                      </m:r>
                      <m:r>
                        <a:rPr lang="en-US" altLang="zh-TW" b="0" i="1" smtClean="0">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γ</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en-US" altLang="zh-TW" b="0" i="1" smtClean="0">
                          <a:latin typeface="Cambria Math" panose="02040503050406030204" pitchFamily="18" charset="0"/>
                          <a:ea typeface="Cambria Math" panose="02040503050406030204" pitchFamily="18" charset="0"/>
                        </a:rPr>
                        <m:t>𝑣</m:t>
                      </m:r>
                      <m:r>
                        <a:rPr lang="en-US" altLang="zh-TW" b="0" i="1" smtClean="0">
                          <a:latin typeface="Cambria Math" panose="02040503050406030204" pitchFamily="18" charset="0"/>
                          <a:ea typeface="Cambria Math" panose="02040503050406030204" pitchFamily="18" charset="0"/>
                        </a:rPr>
                        <m:t>,0,0)</m:t>
                      </m:r>
                    </m:oMath>
                  </m:oMathPara>
                </a14:m>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W</a:t>
                </a:r>
                <a:r>
                  <a:rPr lang="en-US" altLang="zh-TW" dirty="0" smtClean="0">
                    <a:latin typeface="Cambria Math" panose="02040503050406030204" pitchFamily="18" charset="0"/>
                    <a:ea typeface="Cambria Math" panose="02040503050406030204" pitchFamily="18" charset="0"/>
                  </a:rPr>
                  <a:t>hat is the first term in this vector?</a:t>
                </a:r>
              </a:p>
              <a:p>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By expanding to first order we see that </a:t>
                </a:r>
                <a14:m>
                  <m:oMath xmlns:m="http://schemas.openxmlformats.org/officeDocument/2006/math">
                    <m:r>
                      <m:rPr>
                        <m:sty m:val="p"/>
                      </m:rPr>
                      <a:rPr lang="zh-TW" altLang="en-US">
                        <a:latin typeface="Cambria Math" panose="02040503050406030204" pitchFamily="18" charset="0"/>
                      </a:rPr>
                      <m:t>γ</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en-US" altLang="zh-TW" i="1">
                        <a:latin typeface="Cambria Math" panose="02040503050406030204" pitchFamily="18" charset="0"/>
                        <a:ea typeface="Cambria Math" panose="02040503050406030204" pitchFamily="18" charset="0"/>
                      </a:rPr>
                      <m:t>𝑐</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𝑐</m:t>
                        </m:r>
                      </m:den>
                    </m:f>
                    <m:r>
                      <a:rPr lang="zh-TW" altLang="en-US">
                        <a:latin typeface="Cambria Math" panose="02040503050406030204" pitchFamily="18" charset="0"/>
                      </a:rPr>
                      <m:t>⁢</m:t>
                    </m:r>
                    <m:d>
                      <m:dPr>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2</m:t>
                            </m:r>
                          </m:den>
                        </m:f>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𝑣</m:t>
                            </m:r>
                          </m:e>
                          <m:sup>
                            <m:r>
                              <a:rPr lang="zh-TW" altLang="en-US">
                                <a:latin typeface="Cambria Math" panose="02040503050406030204" pitchFamily="18" charset="0"/>
                              </a:rPr>
                              <m:t>2</m:t>
                            </m:r>
                          </m:sup>
                        </m:sSup>
                      </m:e>
                    </m:d>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which simply is the rest mass energy plus the classical kinetic energy!</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Therefore, we usually generalize this concept to define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𝛼</m:t>
                        </m:r>
                      </m:sup>
                    </m:sSup>
                    <m:r>
                      <a:rPr lang="en-US" altLang="zh-TW" b="0" i="1" smtClean="0">
                        <a:latin typeface="Cambria Math" panose="02040503050406030204" pitchFamily="18" charset="0"/>
                        <a:ea typeface="Cambria Math" panose="02040503050406030204" pitchFamily="18" charset="0"/>
                      </a:rPr>
                      <m:t>=</m:t>
                    </m:r>
                    <m:d>
                      <m:dPr>
                        <m:ctrlPr>
                          <a:rPr lang="zh-TW" altLang="en-US" i="1">
                            <a:latin typeface="Cambria Math"/>
                          </a:rPr>
                        </m:ctrlPr>
                      </m:dPr>
                      <m:e>
                        <m:f>
                          <m:fPr>
                            <m:ctrlPr>
                              <a:rPr lang="zh-TW" altLang="en-US" i="1">
                                <a:latin typeface="Cambria Math"/>
                              </a:rPr>
                            </m:ctrlPr>
                          </m:fPr>
                          <m:num>
                            <m:r>
                              <a:rPr lang="zh-TW" altLang="en-US" i="1">
                                <a:latin typeface="Cambria Math" panose="02040503050406030204" pitchFamily="18" charset="0"/>
                              </a:rPr>
                              <m:t>𝐸</m:t>
                            </m:r>
                          </m:num>
                          <m:den>
                            <m:r>
                              <a:rPr lang="zh-TW" altLang="en-US" i="1">
                                <a:latin typeface="Cambria Math" panose="02040503050406030204" pitchFamily="18" charset="0"/>
                              </a:rPr>
                              <m:t>𝑐</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𝑥</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𝑦</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a:rPr lang="zh-TW" altLang="en-US" i="1">
                                <a:latin typeface="Cambria Math" panose="02040503050406030204" pitchFamily="18" charset="0"/>
                              </a:rPr>
                              <m:t>𝑧</m:t>
                            </m:r>
                          </m:sup>
                        </m:sSup>
                      </m:e>
                    </m:d>
                  </m:oMath>
                </a14:m>
                <a:endParaRPr lang="zh-TW" altLang="en-US" dirty="0">
                  <a:latin typeface="Cambria Math" panose="02040503050406030204" pitchFamily="18" charset="0"/>
                </a:endParaRPr>
              </a:p>
              <a:p>
                <a:endParaRPr lang="zh-TW" altLang="en-US" dirty="0">
                  <a:latin typeface="Cambria Math" panose="02040503050406030204" pitchFamily="18" charset="0"/>
                </a:endParaRPr>
              </a:p>
              <a:p>
                <a:r>
                  <a:rPr lang="en-US" altLang="zh-TW" dirty="0" smtClean="0">
                    <a:latin typeface="Cambria Math" pitchFamily="18" charset="0"/>
                    <a:ea typeface="Cambria Math" pitchFamily="18" charset="0"/>
                  </a:rPr>
                  <a:t>Combining with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a:rPr lang="en-US" altLang="zh-TW" i="1">
                            <a:latin typeface="Cambria Math" panose="02040503050406030204" pitchFamily="18" charset="0"/>
                            <a:ea typeface="Cambria Math" panose="02040503050406030204" pitchFamily="18" charset="0"/>
                          </a:rPr>
                          <m:t>2</m:t>
                        </m:r>
                      </m:sup>
                    </m:sSup>
                    <m:r>
                      <a:rPr lang="en-US" altLang="zh-TW" i="1">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oMath>
                </a14:m>
                <a:r>
                  <a:rPr lang="en-US" altLang="zh-TW" dirty="0" smtClean="0">
                    <a:latin typeface="Cambria Math" pitchFamily="18" charset="0"/>
                    <a:ea typeface="Cambria Math" pitchFamily="18" charset="0"/>
                  </a:rPr>
                  <a:t>, we arrive at the equation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𝐸</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panose="02040503050406030204" pitchFamily="18" charset="0"/>
                              </a:rPr>
                              <m:t>𝑚</m:t>
                            </m:r>
                          </m:e>
                          <m:sub>
                            <m:r>
                              <a:rPr lang="zh-TW" altLang="en-US">
                                <a:latin typeface="Cambria Math" panose="02040503050406030204" pitchFamily="18" charset="0"/>
                              </a:rPr>
                              <m:t>0</m:t>
                            </m:r>
                          </m:sub>
                        </m:sSub>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4</m:t>
                        </m:r>
                      </m:sup>
                    </m:sSup>
                  </m:oMath>
                </a14:m>
                <a:endParaRPr lang="zh-TW" altLang="en-US" dirty="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4844" y="1112108"/>
                <a:ext cx="8344930" cy="5076390"/>
              </a:xfrm>
              <a:prstGeom prst="rect">
                <a:avLst/>
              </a:prstGeom>
              <a:blipFill rotWithShape="1">
                <a:blip r:embed="rId2"/>
                <a:stretch>
                  <a:fillRect l="-657" t="-720" b="-8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987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ea typeface="Cambria Math" panose="02040503050406030204" pitchFamily="18" charset="0"/>
              </a:rPr>
              <a:t>The need to rethink space and time</a:t>
            </a:r>
            <a:endParaRPr lang="zh-TW" altLang="en-US" dirty="0"/>
          </a:p>
        </p:txBody>
      </p:sp>
      <p:pic>
        <p:nvPicPr>
          <p:cNvPr id="2050" name="Picture 2" descr="G:\Desktop\Black Hole Astrophysics\Textbook circle\Michelson Morely AetherW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3048000" cy="2286000"/>
          </a:xfrm>
          <a:prstGeom prst="rect">
            <a:avLst/>
          </a:prstGeom>
          <a:solidFill>
            <a:schemeClr val="bg1"/>
          </a:solidFill>
        </p:spPr>
      </p:pic>
      <p:pic>
        <p:nvPicPr>
          <p:cNvPr id="2051" name="Picture 3" descr="G:\Desktop\Black Hole Astrophysics\Textbook circle\MichelsonMorley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36876"/>
            <a:ext cx="4572000" cy="22397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3951" y="3509319"/>
            <a:ext cx="8153400"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Any such beam of any kind of particles generated at the </a:t>
            </a:r>
            <a:r>
              <a:rPr lang="en-US" altLang="zh-TW" dirty="0" smtClean="0">
                <a:latin typeface="Cambria Math" panose="02040503050406030204" pitchFamily="18" charset="0"/>
                <a:ea typeface="Cambria Math" panose="02040503050406030204" pitchFamily="18" charset="0"/>
              </a:rPr>
              <a:t>speed of </a:t>
            </a:r>
            <a:r>
              <a:rPr lang="en-US" altLang="zh-TW" dirty="0">
                <a:latin typeface="Cambria Math" panose="02040503050406030204" pitchFamily="18" charset="0"/>
                <a:ea typeface="Cambria Math" panose="02040503050406030204" pitchFamily="18" charset="0"/>
              </a:rPr>
              <a:t>light by a moving observer would be received by a stationary observer at </a:t>
            </a:r>
            <a:r>
              <a:rPr lang="en-US" altLang="zh-TW" dirty="0" smtClean="0">
                <a:latin typeface="Cambria Math" panose="02040503050406030204" pitchFamily="18" charset="0"/>
                <a:ea typeface="Cambria Math" panose="02040503050406030204" pitchFamily="18" charset="0"/>
              </a:rPr>
              <a:t>that same </a:t>
            </a:r>
            <a:r>
              <a:rPr lang="en-US" altLang="zh-TW" dirty="0">
                <a:latin typeface="Cambria Math" panose="02040503050406030204" pitchFamily="18" charset="0"/>
                <a:ea typeface="Cambria Math" panose="02040503050406030204" pitchFamily="18" charset="0"/>
              </a:rPr>
              <a:t>speed – regardless of how fast the two observers were moving relative to </a:t>
            </a:r>
            <a:r>
              <a:rPr lang="en-US" altLang="zh-TW" dirty="0" smtClean="0">
                <a:latin typeface="Cambria Math" panose="02040503050406030204" pitchFamily="18" charset="0"/>
                <a:ea typeface="Cambria Math" panose="02040503050406030204" pitchFamily="18" charset="0"/>
              </a:rPr>
              <a:t>one another.</a:t>
            </a:r>
            <a:endParaRPr lang="zh-TW" altLang="en-US" dirty="0">
              <a:latin typeface="Cambria Math" panose="02040503050406030204" pitchFamily="18" charset="0"/>
            </a:endParaRPr>
          </a:p>
        </p:txBody>
      </p:sp>
      <p:sp>
        <p:nvSpPr>
          <p:cNvPr id="10" name="Rectangle 9"/>
          <p:cNvSpPr/>
          <p:nvPr/>
        </p:nvSpPr>
        <p:spPr>
          <a:xfrm>
            <a:off x="772298" y="4648200"/>
            <a:ext cx="7179276" cy="369332"/>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How could the old Galilean view of space and time work to explain this?</a:t>
            </a:r>
            <a:endParaRPr lang="zh-TW" altLang="en-US" dirty="0">
              <a:latin typeface="Cambria Math" panose="02040503050406030204" pitchFamily="18" charset="0"/>
            </a:endParaRPr>
          </a:p>
        </p:txBody>
      </p:sp>
      <p:sp>
        <p:nvSpPr>
          <p:cNvPr id="12" name="Rectangle 11"/>
          <p:cNvSpPr/>
          <p:nvPr/>
        </p:nvSpPr>
        <p:spPr>
          <a:xfrm>
            <a:off x="852616" y="5334000"/>
            <a:ext cx="7189573" cy="369332"/>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Apparently, it couldn’t! We need to change our view of space and time!</a:t>
            </a:r>
            <a:endParaRPr lang="zh-TW" altLang="en-US" dirty="0">
              <a:latin typeface="Cambria Math" panose="02040503050406030204" pitchFamily="18" charset="0"/>
            </a:endParaRPr>
          </a:p>
        </p:txBody>
      </p:sp>
      <p:sp>
        <p:nvSpPr>
          <p:cNvPr id="14" name="Rectangle 13"/>
          <p:cNvSpPr/>
          <p:nvPr/>
        </p:nvSpPr>
        <p:spPr>
          <a:xfrm>
            <a:off x="852616" y="5980666"/>
            <a:ext cx="7086600" cy="646331"/>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Note: the Lorentz transformations came way before this deeper insight of geometry started to take hold.</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36726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Newton’s Law</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637309" y="1108364"/>
                <a:ext cx="8104909" cy="2313582"/>
              </a:xfrm>
              <a:prstGeom prst="rect">
                <a:avLst/>
              </a:prstGeom>
              <a:noFill/>
            </p:spPr>
            <p:txBody>
              <a:bodyPr wrap="square" rtlCol="0">
                <a:spAutoFit/>
              </a:bodyPr>
              <a:lstStyle/>
              <a:p>
                <a:r>
                  <a:rPr lang="en-US" altLang="zh-TW" dirty="0" smtClean="0">
                    <a:latin typeface="Cambria Math" pitchFamily="18" charset="0"/>
                    <a:ea typeface="Cambria Math" pitchFamily="18" charset="0"/>
                  </a:rPr>
                  <a:t>Similar with what we’ve done before, Newton’s Law</a:t>
                </a:r>
                <a14:m>
                  <m:oMath xmlns:m="http://schemas.openxmlformats.org/officeDocument/2006/math">
                    <m:r>
                      <a:rPr lang="en-US" altLang="zh-TW" dirty="0">
                        <a:latin typeface="Cambria Math"/>
                      </a:rPr>
                      <m:t> </m:t>
                    </m:r>
                    <m:r>
                      <a:rPr lang="zh-TW" altLang="en-US" i="1">
                        <a:latin typeface="Cambria Math"/>
                      </a:rPr>
                      <m:t>𝐹</m:t>
                    </m:r>
                    <m:r>
                      <a:rPr lang="zh-TW" altLang="en-US">
                        <a:latin typeface="Cambria Math"/>
                      </a:rPr>
                      <m:t>=</m:t>
                    </m:r>
                    <m:f>
                      <m:fPr>
                        <m:ctrlPr>
                          <a:rPr lang="zh-TW" altLang="en-US" i="1">
                            <a:latin typeface="Cambria Math"/>
                          </a:rPr>
                        </m:ctrlPr>
                      </m:fPr>
                      <m:num>
                        <m:r>
                          <m:rPr>
                            <m:sty m:val="p"/>
                          </m:rPr>
                          <a:rPr lang="zh-TW" altLang="en-US">
                            <a:latin typeface="Cambria Math"/>
                          </a:rPr>
                          <m:t>dp</m:t>
                        </m:r>
                      </m:num>
                      <m:den>
                        <m:r>
                          <m:rPr>
                            <m:sty m:val="p"/>
                          </m:rPr>
                          <a:rPr lang="zh-TW" altLang="en-US">
                            <a:latin typeface="Cambria Math"/>
                          </a:rPr>
                          <m:t>dt</m:t>
                        </m:r>
                      </m:den>
                    </m:f>
                  </m:oMath>
                </a14:m>
                <a:r>
                  <a:rPr lang="zh-TW" altLang="en-US" dirty="0" smtClean="0"/>
                  <a:t> </a:t>
                </a:r>
                <a:r>
                  <a:rPr lang="en-US" altLang="zh-TW" dirty="0" smtClean="0"/>
                  <a:t>in 4-form then is : </a:t>
                </a:r>
                <a:endParaRPr lang="zh-TW" altLang="en-US" dirty="0"/>
              </a:p>
              <a:p>
                <a:pPr algn="ctr"/>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 </a:t>
                </a:r>
                <a14:m>
                  <m:oMath xmlns:m="http://schemas.openxmlformats.org/officeDocument/2006/math">
                    <m:sSup>
                      <m:sSupPr>
                        <m:ctrlPr>
                          <a:rPr lang="zh-TW" altLang="en-US" i="1">
                            <a:latin typeface="Cambria Math"/>
                          </a:rPr>
                        </m:ctrlPr>
                      </m:sSupPr>
                      <m:e>
                        <m:r>
                          <a:rPr lang="zh-TW" altLang="en-US" i="1">
                            <a:latin typeface="Cambria Math"/>
                          </a:rPr>
                          <m:t>𝐹</m:t>
                        </m:r>
                      </m:e>
                      <m:sup>
                        <m:r>
                          <a:rPr lang="zh-TW" altLang="en-US" i="1">
                            <a:latin typeface="Cambria Math"/>
                          </a:rPr>
                          <m:t>𝜇</m:t>
                        </m:r>
                      </m:sup>
                    </m:sSup>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dP</m:t>
                            </m:r>
                          </m:e>
                          <m:sup>
                            <m:r>
                              <a:rPr lang="zh-TW" altLang="en-US" i="1">
                                <a:latin typeface="Cambria Math"/>
                              </a:rPr>
                              <m:t>𝜇</m:t>
                            </m:r>
                          </m:sup>
                        </m:sSup>
                      </m:num>
                      <m:den>
                        <m:r>
                          <m:rPr>
                            <m:sty m:val="p"/>
                          </m:rPr>
                          <a:rPr lang="zh-TW" altLang="en-US">
                            <a:latin typeface="Cambria Math"/>
                          </a:rPr>
                          <m:t>dτ</m:t>
                        </m:r>
                      </m:den>
                    </m:f>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Or in general, </a:t>
                </a:r>
              </a:p>
              <a:p>
                <a:pPr algn="ctr"/>
                <a14:m>
                  <m:oMath xmlns:m="http://schemas.openxmlformats.org/officeDocument/2006/math">
                    <m:sSup>
                      <m:sSupPr>
                        <m:ctrlPr>
                          <a:rPr lang="zh-TW" altLang="en-US" i="1">
                            <a:latin typeface="Cambria Math"/>
                          </a:rPr>
                        </m:ctrlPr>
                      </m:sSupPr>
                      <m:e>
                        <m:r>
                          <a:rPr lang="zh-TW" altLang="en-US" i="1">
                            <a:latin typeface="Cambria Math"/>
                          </a:rPr>
                          <m:t>𝐹</m:t>
                        </m:r>
                      </m:e>
                      <m:sup>
                        <m:r>
                          <a:rPr lang="zh-TW" altLang="en-US" i="1">
                            <a:latin typeface="Cambria Math"/>
                          </a:rPr>
                          <m:t>𝜇</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𝜇</m:t>
                        </m:r>
                      </m:sup>
                    </m:sSup>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𝑃</m:t>
                            </m:r>
                          </m:e>
                          <m:sup>
                            <m:r>
                              <a:rPr lang="zh-TW" altLang="en-US" i="1">
                                <a:latin typeface="Cambria Math"/>
                              </a:rPr>
                              <m:t>𝛼</m:t>
                            </m:r>
                          </m:sup>
                        </m:sSup>
                      </m:e>
                      <m:sub>
                        <m:r>
                          <a:rPr lang="zh-TW" altLang="en-US">
                            <a:latin typeface="Cambria Math"/>
                          </a:rPr>
                          <m:t>,</m:t>
                        </m:r>
                        <m:r>
                          <a:rPr lang="zh-TW" altLang="en-US" i="1">
                            <a:latin typeface="Cambria Math"/>
                          </a:rPr>
                          <m:t>𝛼</m:t>
                        </m:r>
                      </m:sub>
                    </m:sSub>
                  </m:oMath>
                </a14:m>
                <a:r>
                  <a:rPr lang="zh-TW" altLang="en-US" dirty="0" smtClean="0"/>
                  <a:t> </a:t>
                </a:r>
                <a:r>
                  <a:rPr lang="en-US" altLang="zh-TW" dirty="0" smtClean="0"/>
                  <a:t>?</a:t>
                </a:r>
                <a:endParaRPr lang="zh-TW" altLang="en-US" dirty="0"/>
              </a:p>
              <a:p>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7309" y="1108364"/>
                <a:ext cx="8104909" cy="2313582"/>
              </a:xfrm>
              <a:prstGeom prst="rect">
                <a:avLst/>
              </a:prstGeom>
              <a:blipFill rotWithShape="1">
                <a:blip r:embed="rId2"/>
                <a:stretch>
                  <a:fillRect l="-6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41887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 Doppler factor</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395692" y="1126596"/>
                <a:ext cx="8373554" cy="3859390"/>
              </a:xfrm>
              <a:prstGeom prst="rect">
                <a:avLst/>
              </a:prstGeom>
              <a:noFill/>
            </p:spPr>
            <p:txBody>
              <a:bodyPr wrap="square" rtlCol="0">
                <a:spAutoFit/>
              </a:bodyPr>
              <a:lstStyle/>
              <a:p>
                <a:r>
                  <a:rPr lang="en-US" altLang="zh-TW" dirty="0" smtClean="0">
                    <a:latin typeface="Cambria Math" pitchFamily="18" charset="0"/>
                    <a:ea typeface="Cambria Math" pitchFamily="18" charset="0"/>
                  </a:rPr>
                  <a:t>Just as in classical physics, waves exhibit </a:t>
                </a:r>
                <a:r>
                  <a:rPr lang="en-US" altLang="zh-TW" dirty="0">
                    <a:latin typeface="Cambria Math" pitchFamily="18" charset="0"/>
                    <a:ea typeface="Cambria Math" pitchFamily="18" charset="0"/>
                  </a:rPr>
                  <a:t>D</a:t>
                </a:r>
                <a:r>
                  <a:rPr lang="en-US" altLang="zh-TW" dirty="0" smtClean="0">
                    <a:latin typeface="Cambria Math" pitchFamily="18" charset="0"/>
                    <a:ea typeface="Cambria Math" pitchFamily="18" charset="0"/>
                  </a:rPr>
                  <a:t>oppler shifts when viewed from frames with different velocities.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We define the </a:t>
                </a:r>
                <a:r>
                  <a:rPr lang="en-US" altLang="zh-TW" dirty="0" err="1" smtClean="0">
                    <a:latin typeface="Cambria Math" pitchFamily="18" charset="0"/>
                    <a:ea typeface="Cambria Math" pitchFamily="18" charset="0"/>
                  </a:rPr>
                  <a:t>doppler</a:t>
                </a:r>
                <a:r>
                  <a:rPr lang="en-US" altLang="zh-TW" dirty="0" smtClean="0">
                    <a:latin typeface="Cambria Math" pitchFamily="18" charset="0"/>
                    <a:ea typeface="Cambria Math" pitchFamily="18" charset="0"/>
                  </a:rPr>
                  <a:t> factor </a:t>
                </a:r>
                <a14:m>
                  <m:oMath xmlns:m="http://schemas.openxmlformats.org/officeDocument/2006/math">
                    <m:r>
                      <m:rPr>
                        <m:sty m:val="p"/>
                      </m:rPr>
                      <a:rPr lang="zh-TW" altLang="en-US">
                        <a:latin typeface="Cambria Math" panose="02040503050406030204" pitchFamily="18" charset="0"/>
                      </a:rPr>
                      <m:t>δ</m:t>
                    </m:r>
                  </m:oMath>
                </a14:m>
                <a:r>
                  <a:rPr lang="zh-TW" altLang="en-US" dirty="0" smtClean="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a:t>
                </a:r>
                <a:r>
                  <a:rPr lang="en-US" altLang="zh-TW" dirty="0" smtClean="0">
                    <a:latin typeface="Cambria Math" panose="02040503050406030204" pitchFamily="18" charset="0"/>
                    <a:ea typeface="Cambria Math" panose="02040503050406030204" pitchFamily="18" charset="0"/>
                  </a:rPr>
                  <a:t>hrough </a:t>
                </a:r>
                <a14:m>
                  <m:oMath xmlns:m="http://schemas.openxmlformats.org/officeDocument/2006/math">
                    <m:r>
                      <a:rPr lang="zh-TW" altLang="en-US" i="1">
                        <a:latin typeface="Cambria Math" panose="02040503050406030204" pitchFamily="18" charset="0"/>
                      </a:rPr>
                      <m:t>𝑓</m:t>
                    </m:r>
                    <m:r>
                      <a:rPr lang="en-US" altLang="zh-TW">
                        <a:latin typeface="Cambria Math" panose="02040503050406030204" pitchFamily="18" charset="0"/>
                        <a:ea typeface="Cambria Math" panose="02040503050406030204" pitchFamily="18" charset="0"/>
                      </a:rPr>
                      <m:t>=</m:t>
                    </m:r>
                    <m:r>
                      <m:rPr>
                        <m:sty m:val="p"/>
                      </m:rPr>
                      <a:rPr lang="zh-TW" altLang="en-US">
                        <a:latin typeface="Cambria Math" panose="02040503050406030204" pitchFamily="18" charset="0"/>
                      </a:rPr>
                      <m:t>δ</m:t>
                    </m:r>
                    <m:sSub>
                      <m:sSubPr>
                        <m:ctrlPr>
                          <a:rPr lang="zh-TW" altLang="en-US" i="1">
                            <a:latin typeface="Cambria Math"/>
                          </a:rPr>
                        </m:ctrlPr>
                      </m:sSubPr>
                      <m:e>
                        <m:r>
                          <m:rPr>
                            <m:sty m:val="p"/>
                          </m:rPr>
                          <a:rPr lang="zh-TW" altLang="en-US">
                            <a:latin typeface="Cambria Math" panose="02040503050406030204" pitchFamily="18" charset="0"/>
                          </a:rPr>
                          <m:t>f</m:t>
                        </m:r>
                      </m:e>
                      <m:sub>
                        <m:r>
                          <a:rPr lang="zh-TW" altLang="en-US">
                            <a:latin typeface="Cambria Math" panose="02040503050406030204" pitchFamily="18" charset="0"/>
                          </a:rPr>
                          <m:t>0</m:t>
                        </m:r>
                      </m:sub>
                    </m:sSub>
                  </m:oMath>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For relativistic velocities, </a:t>
                </a:r>
                <a14:m>
                  <m:oMath xmlns:m="http://schemas.openxmlformats.org/officeDocument/2006/math">
                    <m:r>
                      <a:rPr lang="zh-TW" altLang="en-US" i="1">
                        <a:latin typeface="Cambria Math" panose="02040503050406030204" pitchFamily="18" charset="0"/>
                      </a:rPr>
                      <m:t>𝛿</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𝛾</m:t>
                        </m:r>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1−</m:t>
                            </m:r>
                            <m:r>
                              <a:rPr lang="zh-TW" altLang="en-US" i="1">
                                <a:latin typeface="Cambria Math" panose="02040503050406030204" pitchFamily="18" charset="0"/>
                              </a:rPr>
                              <m:t>𝛽</m:t>
                            </m:r>
                            <m:r>
                              <a:rPr lang="zh-TW" altLang="en-US">
                                <a:latin typeface="Cambria Math" panose="02040503050406030204" pitchFamily="18" charset="0"/>
                              </a:rPr>
                              <m:t>⁢</m:t>
                            </m:r>
                            <m:r>
                              <m:rPr>
                                <m:sty m:val="p"/>
                              </m:rPr>
                              <a:rPr lang="zh-TW" altLang="en-US">
                                <a:latin typeface="Cambria Math" panose="02040503050406030204" pitchFamily="18" charset="0"/>
                              </a:rPr>
                              <m:t>cosθ</m:t>
                            </m:r>
                          </m:e>
                        </m:d>
                      </m:den>
                    </m:f>
                  </m:oMath>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Some cases:</a:t>
                </a:r>
              </a:p>
              <a:p>
                <a:r>
                  <a:rPr lang="en-US" altLang="zh-TW" dirty="0" smtClean="0">
                    <a:latin typeface="Cambria Math" pitchFamily="18" charset="0"/>
                    <a:ea typeface="Cambria Math" pitchFamily="18" charset="0"/>
                  </a:rPr>
                  <a:t>1. Source moving toward observer at </a:t>
                </a:r>
                <a:r>
                  <a:rPr lang="en-US" altLang="zh-TW" dirty="0" err="1" smtClean="0">
                    <a:latin typeface="Cambria Math" pitchFamily="18" charset="0"/>
                    <a:ea typeface="Cambria Math" pitchFamily="18" charset="0"/>
                  </a:rPr>
                  <a:t>v~c</a:t>
                </a:r>
                <a:r>
                  <a:rPr lang="en-US" altLang="zh-TW" dirty="0" smtClean="0">
                    <a:latin typeface="Cambria Math" pitchFamily="18" charset="0"/>
                    <a:ea typeface="Cambria Math" pitchFamily="18" charset="0"/>
                  </a:rPr>
                  <a:t> 		</a:t>
                </a:r>
                <a14:m>
                  <m:oMath xmlns:m="http://schemas.openxmlformats.org/officeDocument/2006/math">
                    <m:r>
                      <a:rPr lang="zh-TW" altLang="en-US" i="1">
                        <a:latin typeface="Cambria Math" panose="02040503050406030204" pitchFamily="18" charset="0"/>
                      </a:rPr>
                      <m:t>𝛿</m:t>
                    </m:r>
                    <m:r>
                      <a:rPr lang="zh-TW" altLang="en-US">
                        <a:latin typeface="Cambria Math" panose="02040503050406030204" pitchFamily="18" charset="0"/>
                      </a:rPr>
                      <m:t>~2⁢</m:t>
                    </m:r>
                    <m:r>
                      <a:rPr lang="zh-TW" altLang="en-US" i="1">
                        <a:latin typeface="Cambria Math" panose="02040503050406030204" pitchFamily="18" charset="0"/>
                      </a:rPr>
                      <m:t>𝛾</m:t>
                    </m:r>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Source receding from observer at </a:t>
                </a:r>
                <a:r>
                  <a:rPr lang="en-US" altLang="zh-TW" dirty="0" err="1" smtClean="0">
                    <a:latin typeface="Cambria Math" pitchFamily="18" charset="0"/>
                    <a:ea typeface="Cambria Math" pitchFamily="18" charset="0"/>
                  </a:rPr>
                  <a:t>v~c</a:t>
                </a:r>
                <a:r>
                  <a:rPr lang="en-US" altLang="zh-TW" dirty="0" smtClean="0">
                    <a:latin typeface="Cambria Math" pitchFamily="18" charset="0"/>
                    <a:ea typeface="Cambria Math" pitchFamily="18" charset="0"/>
                  </a:rPr>
                  <a:t>		</a:t>
                </a:r>
                <a14:m>
                  <m:oMath xmlns:m="http://schemas.openxmlformats.org/officeDocument/2006/math">
                    <m:r>
                      <a:rPr lang="zh-TW" altLang="en-US" i="1">
                        <a:latin typeface="Cambria Math" panose="02040503050406030204" pitchFamily="18" charset="0"/>
                      </a:rPr>
                      <m:t>𝛿</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2⁢</m:t>
                        </m:r>
                        <m:r>
                          <a:rPr lang="zh-TW" altLang="en-US" i="1">
                            <a:latin typeface="Cambria Math" panose="02040503050406030204" pitchFamily="18" charset="0"/>
                          </a:rPr>
                          <m:t>𝛾</m:t>
                        </m:r>
                      </m:den>
                    </m:f>
                  </m:oMath>
                </a14:m>
                <a:endParaRPr lang="en-US" altLang="zh-TW" dirty="0" smtClean="0">
                  <a:latin typeface="Cambria Math" panose="02040503050406030204" pitchFamily="18" charset="0"/>
                </a:endParaRPr>
              </a:p>
              <a:p>
                <a:r>
                  <a:rPr lang="en-US" altLang="zh-TW" dirty="0" smtClean="0">
                    <a:latin typeface="Cambria Math" pitchFamily="18" charset="0"/>
                    <a:ea typeface="Cambria Math" pitchFamily="18" charset="0"/>
                  </a:rPr>
                  <a:t>3. Sources not approaching nor receding	</a:t>
                </a:r>
                <a14:m>
                  <m:oMath xmlns:m="http://schemas.openxmlformats.org/officeDocument/2006/math">
                    <m:r>
                      <a:rPr lang="zh-TW" altLang="en-US" i="1">
                        <a:latin typeface="Cambria Math" panose="02040503050406030204" pitchFamily="18" charset="0"/>
                      </a:rPr>
                      <m:t>𝛿</m:t>
                    </m: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𝛾</m:t>
                        </m:r>
                      </m:den>
                    </m:f>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(time dilation)</a:t>
                </a:r>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5692" y="1126596"/>
                <a:ext cx="8373554" cy="3859390"/>
              </a:xfrm>
              <a:prstGeom prst="rect">
                <a:avLst/>
              </a:prstGeom>
              <a:blipFill rotWithShape="1">
                <a:blip r:embed="rId2"/>
                <a:stretch>
                  <a:fillRect l="-655" t="-948"/>
                </a:stretch>
              </a:blipFill>
            </p:spPr>
            <p:txBody>
              <a:bodyPr/>
              <a:lstStyle/>
              <a:p>
                <a:r>
                  <a:rPr lang="zh-TW" altLang="en-US">
                    <a:noFill/>
                  </a:rPr>
                  <a:t> </a:t>
                </a:r>
              </a:p>
            </p:txBody>
          </p:sp>
        </mc:Fallback>
      </mc:AlternateContent>
      <p:pic>
        <p:nvPicPr>
          <p:cNvPr id="9" name="Picture 2" descr="G:\Desktop\Black Hole Astrophysics\Textbook circle\XYCoordinat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4693" y="4710978"/>
            <a:ext cx="4946216" cy="205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Importance in astrophysics</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09" y="1180234"/>
            <a:ext cx="7764822" cy="434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513" y="3331704"/>
            <a:ext cx="4650653" cy="344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 note of history</a:t>
            </a:r>
            <a:endParaRPr lang="zh-TW" altLang="en-US" dirty="0"/>
          </a:p>
        </p:txBody>
      </p:sp>
      <p:sp>
        <p:nvSpPr>
          <p:cNvPr id="4" name="Rectangle 3"/>
          <p:cNvSpPr/>
          <p:nvPr/>
        </p:nvSpPr>
        <p:spPr>
          <a:xfrm>
            <a:off x="1600200" y="1600200"/>
            <a:ext cx="5943599" cy="3046988"/>
          </a:xfrm>
          <a:prstGeom prst="rect">
            <a:avLst/>
          </a:prstGeom>
        </p:spPr>
        <p:txBody>
          <a:bodyPr wrap="square">
            <a:spAutoFit/>
          </a:bodyPr>
          <a:lstStyle/>
          <a:p>
            <a:r>
              <a:rPr lang="en-US" altLang="zh-TW" sz="2400" i="1" dirty="0">
                <a:latin typeface="Times New Roman" panose="02020603050405020304" pitchFamily="18" charset="0"/>
                <a:cs typeface="Times New Roman" panose="02020603050405020304" pitchFamily="18" charset="0"/>
              </a:rPr>
              <a:t>The views of space and time which I wish to lay before you have sprung from the soil of experimental physics, and therein lies their strength. They are radical. Henceforth space by itself, and time by itself, are doomed to fade away into mere shadows, and only a kind of union of the two will preserve an independent reality. – Hermann </a:t>
            </a:r>
            <a:r>
              <a:rPr lang="en-US" altLang="zh-TW" sz="2400" i="1" dirty="0" err="1">
                <a:latin typeface="Times New Roman" panose="02020603050405020304" pitchFamily="18" charset="0"/>
                <a:cs typeface="Times New Roman" panose="02020603050405020304" pitchFamily="18" charset="0"/>
              </a:rPr>
              <a:t>Minkowski</a:t>
            </a:r>
            <a:r>
              <a:rPr lang="en-US" altLang="zh-TW" sz="2400" i="1" dirty="0">
                <a:latin typeface="Times New Roman" panose="02020603050405020304" pitchFamily="18" charset="0"/>
                <a:cs typeface="Times New Roman" panose="02020603050405020304" pitchFamily="18" charset="0"/>
              </a:rPr>
              <a:t>, 1908</a:t>
            </a:r>
            <a:endParaRPr lang="zh-TW"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85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The line element in </a:t>
            </a:r>
            <a:r>
              <a:rPr lang="en-US" altLang="zh-TW" dirty="0" err="1"/>
              <a:t>spacetime</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457200" y="1066800"/>
                <a:ext cx="83820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in 3D Euclidian geometry, we learned that </a:t>
                </a:r>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dl</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dy</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dz</m:t>
                        </m:r>
                      </m:e>
                      <m:sup>
                        <m:r>
                          <a:rPr lang="zh-TW" altLang="en-US">
                            <a:latin typeface="Cambria Math" panose="02040503050406030204" pitchFamily="18" charset="0"/>
                          </a:rPr>
                          <m:t>2</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is invariant under coordinate transformations.</a:t>
                </a:r>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 y="1066800"/>
                <a:ext cx="8382000" cy="646331"/>
              </a:xfrm>
              <a:prstGeom prst="rect">
                <a:avLst/>
              </a:prstGeom>
              <a:blipFill rotWithShape="1">
                <a:blip r:embed="rId2"/>
                <a:stretch>
                  <a:fillRect l="-582" t="-5660"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7700" y="1990987"/>
                <a:ext cx="8001000"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Considering space and time together and taking into account that the speed of light must be constant in any frame, we find that the </a:t>
                </a:r>
                <a:r>
                  <a:rPr lang="en-US" altLang="zh-TW" i="1" dirty="0" smtClean="0">
                    <a:latin typeface="Cambria Math" pitchFamily="18" charset="0"/>
                    <a:ea typeface="Cambria Math" pitchFamily="18" charset="0"/>
                  </a:rPr>
                  <a:t>new</a:t>
                </a:r>
                <a:r>
                  <a:rPr lang="en-US" altLang="zh-TW" dirty="0" smtClean="0">
                    <a:latin typeface="Cambria Math" pitchFamily="18" charset="0"/>
                    <a:ea typeface="Cambria Math" pitchFamily="18" charset="0"/>
                  </a:rPr>
                  <a:t> line element to satisfy such conditions is </a:t>
                </a:r>
                <a:endParaRPr lang="en-US" altLang="zh-TW" dirty="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 </a:t>
                </a:r>
                <a14:m>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m:t>
                    </m:r>
                    <m:r>
                      <a:rPr lang="zh-TW" altLang="en-US" smtClean="0">
                        <a:solidFill>
                          <a:srgbClr val="FF0000"/>
                        </a:solidFill>
                        <a:latin typeface="Cambria Math"/>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a:rPr>
                              <m:t>𝑐</m:t>
                            </m:r>
                          </m:e>
                          <m:sup>
                            <m:r>
                              <a:rPr lang="zh-TW" altLang="en-US">
                                <a:latin typeface="Cambria Math"/>
                              </a:rPr>
                              <m:t>2</m:t>
                            </m:r>
                          </m:sup>
                        </m:sSup>
                        <m:r>
                          <m:rPr>
                            <m:nor/>
                          </m:rPr>
                          <a:rPr lang="zh-TW" altLang="en-US" dirty="0"/>
                          <m:t> </m:t>
                        </m:r>
                        <m:r>
                          <m:rPr>
                            <m:sty m:val="p"/>
                          </m:rPr>
                          <a:rPr lang="zh-TW" altLang="en-US">
                            <a:latin typeface="Cambria Math"/>
                          </a:rPr>
                          <m:t>d</m:t>
                        </m:r>
                        <m:r>
                          <a:rPr lang="en-US" altLang="zh-TW" b="0" i="1" smtClean="0">
                            <a:latin typeface="Cambria Math"/>
                          </a:rPr>
                          <m:t>𝑡</m:t>
                        </m:r>
                      </m:e>
                      <m:sup>
                        <m:r>
                          <a:rPr lang="zh-TW" altLang="en-US">
                            <a:latin typeface="Cambria Math"/>
                          </a:rPr>
                          <m:t>2</m:t>
                        </m:r>
                      </m:sup>
                    </m:sSup>
                    <m:r>
                      <a:rPr lang="zh-TW" altLang="en-US">
                        <a:latin typeface="Cambria Math"/>
                      </a:rPr>
                      <m:t>+</m:t>
                    </m:r>
                    <m:sSup>
                      <m:sSupPr>
                        <m:ctrlPr>
                          <a:rPr lang="zh-TW" altLang="en-US" i="1" smtClean="0">
                            <a:latin typeface="Cambria Math"/>
                          </a:rPr>
                        </m:ctrlPr>
                      </m:sSupPr>
                      <m:e>
                        <m:r>
                          <m:rPr>
                            <m:sty m:val="p"/>
                          </m:rPr>
                          <a:rPr lang="zh-TW" altLang="en-US">
                            <a:latin typeface="Cambria Math"/>
                          </a:rPr>
                          <m:t>dx</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dy</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dz</m:t>
                        </m:r>
                      </m:e>
                      <m:sup>
                        <m:r>
                          <a:rPr lang="zh-TW" altLang="en-US">
                            <a:latin typeface="Cambria Math"/>
                          </a:rPr>
                          <m:t>2</m:t>
                        </m:r>
                      </m:sup>
                    </m:sSup>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47700" y="1990987"/>
                <a:ext cx="8001000" cy="1200329"/>
              </a:xfrm>
              <a:prstGeom prst="rect">
                <a:avLst/>
              </a:prstGeom>
              <a:blipFill rotWithShape="1">
                <a:blip r:embed="rId3"/>
                <a:stretch>
                  <a:fillRect l="-609" t="-3046" b="-3046"/>
                </a:stretch>
              </a:blipFill>
            </p:spPr>
            <p:txBody>
              <a:bodyPr/>
              <a:lstStyle/>
              <a:p>
                <a:r>
                  <a:rPr lang="zh-TW" altLang="en-US">
                    <a:noFill/>
                  </a:rPr>
                  <a:t> </a:t>
                </a:r>
              </a:p>
            </p:txBody>
          </p:sp>
        </mc:Fallback>
      </mc:AlternateContent>
      <p:sp>
        <p:nvSpPr>
          <p:cNvPr id="8" name="TextBox 7"/>
          <p:cNvSpPr txBox="1"/>
          <p:nvPr/>
        </p:nvSpPr>
        <p:spPr>
          <a:xfrm>
            <a:off x="556470" y="3264924"/>
            <a:ext cx="155228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Verification</a:t>
            </a:r>
            <a:r>
              <a:rPr lang="zh-TW" altLang="en-US" dirty="0" smtClean="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9" name="TextBox 8"/>
              <p:cNvSpPr txBox="1"/>
              <p:nvPr/>
            </p:nvSpPr>
            <p:spPr>
              <a:xfrm>
                <a:off x="914400" y="3810000"/>
                <a:ext cx="7620000" cy="2862322"/>
              </a:xfrm>
              <a:prstGeom prst="rect">
                <a:avLst/>
              </a:prstGeom>
              <a:noFill/>
            </p:spPr>
            <p:txBody>
              <a:bodyPr wrap="square" rtlCol="0">
                <a:spAutoFit/>
              </a:bodyPr>
              <a:lstStyle/>
              <a:p>
                <a:r>
                  <a:rPr lang="en-US" altLang="zh-TW" dirty="0" smtClean="0">
                    <a:latin typeface="Cambria Math" pitchFamily="18" charset="0"/>
                    <a:ea typeface="Cambria Math" pitchFamily="18" charset="0"/>
                  </a:rPr>
                  <a:t>Let a photon travel along the x direction. Given that we have two observers (A&amp;B) with different velocities along the x axis,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For A, the line element is then </a:t>
                </a:r>
                <a14:m>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m:t>
                    </m:r>
                    <m:r>
                      <a:rPr lang="zh-TW" altLang="en-US">
                        <a:solidFill>
                          <a:srgbClr val="FF0000"/>
                        </a:solidFill>
                        <a:latin typeface="Cambria Math"/>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a:rPr>
                              <m:t>𝑐</m:t>
                            </m:r>
                          </m:e>
                          <m:sup>
                            <m:r>
                              <a:rPr lang="zh-TW" altLang="en-US">
                                <a:latin typeface="Cambria Math"/>
                              </a:rPr>
                              <m:t>2</m:t>
                            </m:r>
                          </m:sup>
                        </m:sSup>
                        <m:r>
                          <m:rPr>
                            <m:nor/>
                          </m:rPr>
                          <a:rPr lang="zh-TW" altLang="en-US" dirty="0"/>
                          <m:t> </m:t>
                        </m:r>
                        <m:r>
                          <m:rPr>
                            <m:sty m:val="p"/>
                          </m:rPr>
                          <a:rPr lang="zh-TW" altLang="en-US">
                            <a:latin typeface="Cambria Math"/>
                          </a:rPr>
                          <m:t>d</m:t>
                        </m:r>
                        <m:r>
                          <a:rPr lang="en-US" altLang="zh-TW" i="1">
                            <a:latin typeface="Cambria Math"/>
                          </a:rPr>
                          <m:t>𝑡</m:t>
                        </m:r>
                      </m:e>
                      <m:sup>
                        <m:r>
                          <a:rPr lang="en-US" altLang="zh-TW" b="0" i="0" smtClean="0">
                            <a:latin typeface="Cambria Math"/>
                          </a:rPr>
                          <m:t>′</m:t>
                        </m:r>
                        <m:r>
                          <a:rPr lang="zh-TW" altLang="en-US">
                            <a:latin typeface="Cambria Math"/>
                          </a:rPr>
                          <m:t>2</m:t>
                        </m:r>
                      </m:sup>
                    </m:sSup>
                    <m:r>
                      <a:rPr lang="zh-TW" altLang="en-US">
                        <a:latin typeface="Cambria Math"/>
                      </a:rPr>
                      <m:t>+</m:t>
                    </m:r>
                    <m:sSup>
                      <m:sSupPr>
                        <m:ctrlPr>
                          <a:rPr lang="zh-TW" altLang="en-US" i="1">
                            <a:latin typeface="Cambria Math"/>
                          </a:rPr>
                        </m:ctrlPr>
                      </m:sSupPr>
                      <m:e>
                        <m:sSup>
                          <m:sSupPr>
                            <m:ctrlPr>
                              <a:rPr lang="zh-TW" altLang="en-US" i="1" smtClean="0">
                                <a:solidFill>
                                  <a:srgbClr val="FF0000"/>
                                </a:solidFill>
                                <a:latin typeface="Cambria Math"/>
                              </a:rPr>
                            </m:ctrlPr>
                          </m:sSupPr>
                          <m:e>
                            <m:r>
                              <a:rPr lang="zh-TW" altLang="en-US" i="1">
                                <a:solidFill>
                                  <a:srgbClr val="FF0000"/>
                                </a:solidFill>
                                <a:latin typeface="Cambria Math"/>
                              </a:rPr>
                              <m:t>𝑐</m:t>
                            </m:r>
                          </m:e>
                          <m:sup>
                            <m:r>
                              <a:rPr lang="zh-TW" altLang="en-US">
                                <a:solidFill>
                                  <a:srgbClr val="FF0000"/>
                                </a:solidFill>
                                <a:latin typeface="Cambria Math"/>
                              </a:rPr>
                              <m:t>2</m:t>
                            </m:r>
                          </m:sup>
                        </m:sSup>
                        <m:r>
                          <m:rPr>
                            <m:sty m:val="p"/>
                          </m:rPr>
                          <a:rPr lang="zh-TW" altLang="en-US">
                            <a:latin typeface="Cambria Math"/>
                          </a:rPr>
                          <m:t>d</m:t>
                        </m:r>
                        <m:r>
                          <a:rPr lang="en-US" altLang="zh-TW" b="0" i="1" smtClean="0">
                            <a:latin typeface="Cambria Math"/>
                          </a:rPr>
                          <m:t>𝑡</m:t>
                        </m:r>
                        <m:r>
                          <a:rPr lang="en-US" altLang="zh-TW" b="0" i="1" smtClean="0">
                            <a:latin typeface="Cambria Math"/>
                          </a:rPr>
                          <m:t>′</m:t>
                        </m:r>
                      </m:e>
                      <m:sup>
                        <m:r>
                          <a:rPr lang="zh-TW" altLang="en-US">
                            <a:latin typeface="Cambria Math"/>
                          </a:rPr>
                          <m:t>2</m:t>
                        </m:r>
                      </m:sup>
                    </m:sSup>
                    <m:r>
                      <a:rPr lang="en-US" altLang="zh-TW" b="0" i="1" smtClean="0">
                        <a:latin typeface="Cambria Math"/>
                      </a:rPr>
                      <m:t>=0</m:t>
                    </m:r>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For B, the line element is still </a:t>
                </a:r>
                <a14:m>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m:t>
                    </m:r>
                    <m:r>
                      <a:rPr lang="zh-TW" altLang="en-US">
                        <a:solidFill>
                          <a:srgbClr val="FF0000"/>
                        </a:solidFill>
                        <a:latin typeface="Cambria Math"/>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a:rPr>
                              <m:t>𝑐</m:t>
                            </m:r>
                          </m:e>
                          <m:sup>
                            <m:r>
                              <a:rPr lang="zh-TW" altLang="en-US">
                                <a:latin typeface="Cambria Math"/>
                              </a:rPr>
                              <m:t>2</m:t>
                            </m:r>
                          </m:sup>
                        </m:sSup>
                        <m:r>
                          <m:rPr>
                            <m:nor/>
                          </m:rPr>
                          <a:rPr lang="zh-TW" altLang="en-US" dirty="0"/>
                          <m:t> </m:t>
                        </m:r>
                        <m:r>
                          <m:rPr>
                            <m:sty m:val="p"/>
                          </m:rPr>
                          <a:rPr lang="zh-TW" altLang="en-US">
                            <a:latin typeface="Cambria Math"/>
                          </a:rPr>
                          <m:t>d</m:t>
                        </m:r>
                        <m:r>
                          <a:rPr lang="en-US" altLang="zh-TW" i="1">
                            <a:latin typeface="Cambria Math"/>
                          </a:rPr>
                          <m:t>𝑡</m:t>
                        </m:r>
                      </m:e>
                      <m:sup>
                        <m:r>
                          <a:rPr lang="zh-TW" altLang="en-US">
                            <a:latin typeface="Cambria Math"/>
                          </a:rPr>
                          <m:t>2</m:t>
                        </m:r>
                      </m:sup>
                    </m:sSup>
                    <m:r>
                      <a:rPr lang="zh-TW" altLang="en-US">
                        <a:latin typeface="Cambria Math"/>
                      </a:rPr>
                      <m:t>+</m:t>
                    </m:r>
                    <m:sSup>
                      <m:sSupPr>
                        <m:ctrlPr>
                          <a:rPr lang="zh-TW" altLang="en-US" i="1">
                            <a:latin typeface="Cambria Math"/>
                          </a:rPr>
                        </m:ctrlPr>
                      </m:sSupPr>
                      <m:e>
                        <m:sSup>
                          <m:sSupPr>
                            <m:ctrlPr>
                              <a:rPr lang="zh-TW" altLang="en-US" i="1" smtClean="0">
                                <a:solidFill>
                                  <a:srgbClr val="FF0000"/>
                                </a:solidFill>
                                <a:latin typeface="Cambria Math"/>
                              </a:rPr>
                            </m:ctrlPr>
                          </m:sSupPr>
                          <m:e>
                            <m:r>
                              <a:rPr lang="zh-TW" altLang="en-US" i="1">
                                <a:solidFill>
                                  <a:srgbClr val="FF0000"/>
                                </a:solidFill>
                                <a:latin typeface="Cambria Math"/>
                              </a:rPr>
                              <m:t>𝑐</m:t>
                            </m:r>
                          </m:e>
                          <m:sup>
                            <m:r>
                              <a:rPr lang="zh-TW" altLang="en-US">
                                <a:solidFill>
                                  <a:srgbClr val="FF0000"/>
                                </a:solidFill>
                                <a:latin typeface="Cambria Math"/>
                              </a:rPr>
                              <m:t>2</m:t>
                            </m:r>
                          </m:sup>
                        </m:sSup>
                        <m:r>
                          <m:rPr>
                            <m:sty m:val="p"/>
                          </m:rPr>
                          <a:rPr lang="zh-TW" altLang="en-US">
                            <a:latin typeface="Cambria Math"/>
                          </a:rPr>
                          <m:t>d</m:t>
                        </m:r>
                        <m:r>
                          <a:rPr lang="en-US" altLang="zh-TW" i="1">
                            <a:latin typeface="Cambria Math"/>
                          </a:rPr>
                          <m:t>𝑡</m:t>
                        </m:r>
                      </m:e>
                      <m:sup>
                        <m:r>
                          <a:rPr lang="zh-TW" altLang="en-US">
                            <a:latin typeface="Cambria Math"/>
                          </a:rPr>
                          <m:t>2</m:t>
                        </m:r>
                      </m:sup>
                    </m:sSup>
                    <m:r>
                      <a:rPr lang="en-US" altLang="zh-TW" i="1">
                        <a:latin typeface="Cambria Math"/>
                      </a:rPr>
                      <m:t>=0</m:t>
                    </m:r>
                  </m:oMath>
                </a14:m>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This is because both of them see the photon traveling at c </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An interesting fact about this is that photons apparently travel along what is called null geodesics, the line elements are 0 in any frame</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14400" y="3810000"/>
                <a:ext cx="7620000" cy="2862322"/>
              </a:xfrm>
              <a:prstGeom prst="rect">
                <a:avLst/>
              </a:prstGeom>
              <a:blipFill rotWithShape="1">
                <a:blip r:embed="rId4"/>
                <a:stretch>
                  <a:fillRect l="-640" t="-1277" r="-480" b="-25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2168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A twist in ideas</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631224" y="1219200"/>
                <a:ext cx="8001000"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One other interesting property that follows directly by considering the following line element</a:t>
                </a:r>
                <a:endParaRPr lang="en-US" altLang="zh-TW" dirty="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 </a:t>
                </a:r>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smtClean="0">
                        <a:solidFill>
                          <a:srgbClr val="FF0000"/>
                        </a:solidFill>
                        <a:latin typeface="Cambria Math" panose="02040503050406030204" pitchFamily="18" charset="0"/>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m:rPr>
                            <m:nor/>
                          </m:rPr>
                          <a:rPr lang="zh-TW" altLang="en-US" dirty="0">
                            <a:latin typeface="Cambria Math" panose="02040503050406030204" pitchFamily="18" charset="0"/>
                          </a:rPr>
                          <m:t> </m:t>
                        </m:r>
                        <m:r>
                          <m:rPr>
                            <m:sty m:val="p"/>
                          </m:rPr>
                          <a:rPr lang="zh-TW" altLang="en-US">
                            <a:latin typeface="Cambria Math" panose="02040503050406030204" pitchFamily="18" charset="0"/>
                          </a:rPr>
                          <m:t>d</m:t>
                        </m:r>
                        <m:r>
                          <a:rPr lang="en-US" altLang="zh-TW" b="0" i="1" smtClean="0">
                            <a:latin typeface="Cambria Math" panose="02040503050406030204" pitchFamily="18" charset="0"/>
                            <a:ea typeface="Cambria Math" panose="02040503050406030204" pitchFamily="18" charset="0"/>
                          </a:rPr>
                          <m:t>𝑡</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smtClean="0">
                            <a:latin typeface="Cambria Math"/>
                          </a:rPr>
                        </m:ctrlPr>
                      </m:sSupPr>
                      <m:e>
                        <m:r>
                          <m:rPr>
                            <m:sty m:val="p"/>
                          </m:rPr>
                          <a:rPr lang="zh-TW" altLang="en-US">
                            <a:latin typeface="Cambria Math" panose="02040503050406030204" pitchFamily="18" charset="0"/>
                          </a:rPr>
                          <m:t>dx</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dy</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dz</m:t>
                        </m:r>
                      </m:e>
                      <m:sup>
                        <m:r>
                          <a:rPr lang="zh-TW" altLang="en-US">
                            <a:latin typeface="Cambria Math" panose="02040503050406030204" pitchFamily="18" charset="0"/>
                          </a:rPr>
                          <m:t>2</m:t>
                        </m:r>
                      </m:sup>
                    </m:sSup>
                  </m:oMath>
                </a14:m>
                <a:endParaRPr lang="en-US" altLang="zh-TW" dirty="0" smtClean="0">
                  <a:latin typeface="Cambria Math" panose="02040503050406030204" pitchFamily="18" charset="0"/>
                  <a:ea typeface="Cambria Math" panose="02040503050406030204" pitchFamily="18" charset="0"/>
                </a:endParaRPr>
              </a:p>
              <a:p>
                <a:pPr algn="ctr"/>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Is that even when we are apparently sitting still, given that some time </a:t>
                </a:r>
                <a:r>
                  <a:rPr lang="en-US" altLang="zh-TW" dirty="0" err="1" smtClean="0">
                    <a:latin typeface="Cambria Math" panose="02040503050406030204" pitchFamily="18" charset="0"/>
                    <a:ea typeface="Cambria Math" panose="02040503050406030204" pitchFamily="18" charset="0"/>
                  </a:rPr>
                  <a:t>dt</a:t>
                </a:r>
                <a:r>
                  <a:rPr lang="en-US" altLang="zh-TW" dirty="0" smtClean="0">
                    <a:latin typeface="Cambria Math" panose="02040503050406030204" pitchFamily="18" charset="0"/>
                    <a:ea typeface="Cambria Math" panose="02040503050406030204" pitchFamily="18" charset="0"/>
                  </a:rPr>
                  <a:t> has elapsed, then we have already traveled by an interval square of </a:t>
                </a:r>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a:solidFill>
                          <a:srgbClr val="FF0000"/>
                        </a:solidFill>
                        <a:latin typeface="Cambria Math" panose="02040503050406030204" pitchFamily="18" charset="0"/>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m:rPr>
                            <m:nor/>
                          </m:rPr>
                          <a:rPr lang="zh-TW" altLang="en-US" dirty="0">
                            <a:latin typeface="Cambria Math" panose="02040503050406030204" pitchFamily="18" charset="0"/>
                          </a:rPr>
                          <m:t> </m:t>
                        </m:r>
                        <m:r>
                          <m:rPr>
                            <m:sty m:val="p"/>
                          </m:rPr>
                          <a:rPr lang="zh-TW" altLang="en-US">
                            <a:latin typeface="Cambria Math" panose="02040503050406030204" pitchFamily="18" charset="0"/>
                          </a:rPr>
                          <m:t>d</m:t>
                        </m:r>
                        <m:r>
                          <a:rPr lang="en-US" altLang="zh-TW" i="1">
                            <a:latin typeface="Cambria Math" panose="02040503050406030204" pitchFamily="18" charset="0"/>
                            <a:ea typeface="Cambria Math" panose="02040503050406030204" pitchFamily="18" charset="0"/>
                          </a:rPr>
                          <m:t>𝑡</m:t>
                        </m:r>
                      </m:e>
                      <m:sup>
                        <m:r>
                          <a:rPr lang="zh-TW" altLang="en-US">
                            <a:latin typeface="Cambria Math" panose="02040503050406030204" pitchFamily="18" charset="0"/>
                          </a:rPr>
                          <m:t>2</m:t>
                        </m:r>
                      </m:sup>
                    </m:sSup>
                  </m:oMath>
                </a14:m>
                <a:r>
                  <a:rPr lang="zh-TW" altLang="en-US" dirty="0" smtClean="0">
                    <a:latin typeface="Cambria Math" panose="02040503050406030204" pitchFamily="18" charset="0"/>
                  </a:rPr>
                  <a:t>！</a:t>
                </a:r>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So much for ‘common sense‘ of ‘not moving’</a:t>
                </a:r>
                <a:r>
                  <a:rPr lang="zh-TW" altLang="en-US" dirty="0" smtClean="0">
                    <a:latin typeface="Cambria Math" panose="02040503050406030204" pitchFamily="18" charset="0"/>
                  </a:rPr>
                  <a:t>！</a:t>
                </a:r>
                <a:endParaRPr lang="zh-TW" altLang="en-US" dirty="0">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1224" y="1219200"/>
                <a:ext cx="8001000" cy="2308324"/>
              </a:xfrm>
              <a:prstGeom prst="rect">
                <a:avLst/>
              </a:prstGeom>
              <a:blipFill rotWithShape="1">
                <a:blip r:embed="rId2"/>
                <a:stretch>
                  <a:fillRect l="-686" t="-1583" r="-1220" b="-3430"/>
                </a:stretch>
              </a:blipFill>
            </p:spPr>
            <p:txBody>
              <a:bodyPr/>
              <a:lstStyle/>
              <a:p>
                <a:r>
                  <a:rPr lang="zh-TW" altLang="en-US">
                    <a:noFill/>
                  </a:rPr>
                  <a:t> </a:t>
                </a:r>
              </a:p>
            </p:txBody>
          </p:sp>
        </mc:Fallback>
      </mc:AlternateContent>
      <p:sp>
        <p:nvSpPr>
          <p:cNvPr id="4" name="TextBox 3"/>
          <p:cNvSpPr txBox="1"/>
          <p:nvPr/>
        </p:nvSpPr>
        <p:spPr>
          <a:xfrm>
            <a:off x="631224" y="4495800"/>
            <a:ext cx="8001000" cy="2031325"/>
          </a:xfrm>
          <a:prstGeom prst="rect">
            <a:avLst/>
          </a:prstGeom>
          <a:noFill/>
        </p:spPr>
        <p:txBody>
          <a:bodyPr wrap="square" rtlCol="0">
            <a:spAutoFit/>
          </a:bodyPr>
          <a:lstStyle/>
          <a:p>
            <a:r>
              <a:rPr lang="en-US" altLang="zh-TW" dirty="0" smtClean="0">
                <a:latin typeface="Cambria Math" panose="02040503050406030204" pitchFamily="18" charset="0"/>
              </a:rPr>
              <a:t>Based on the idea of line elements, we must also be able to derive the findings using pure algebra as were first during the development of special relativity.</a:t>
            </a:r>
          </a:p>
          <a:p>
            <a:endParaRPr lang="en-US" altLang="zh-TW" dirty="0">
              <a:latin typeface="Cambria Math" panose="02040503050406030204" pitchFamily="18" charset="0"/>
            </a:endParaRPr>
          </a:p>
          <a:p>
            <a:r>
              <a:rPr lang="en-US" altLang="zh-TW" dirty="0" smtClean="0">
                <a:latin typeface="Cambria Math" panose="02040503050406030204" pitchFamily="18" charset="0"/>
              </a:rPr>
              <a:t>Namely, we should derive:</a:t>
            </a:r>
          </a:p>
          <a:p>
            <a:pPr marL="342900" indent="-342900">
              <a:buAutoNum type="arabicPeriod"/>
            </a:pPr>
            <a:r>
              <a:rPr lang="en-US" altLang="zh-TW" dirty="0" smtClean="0">
                <a:latin typeface="Cambria Math" panose="02040503050406030204" pitchFamily="18" charset="0"/>
              </a:rPr>
              <a:t>The effect of Time </a:t>
            </a:r>
            <a:r>
              <a:rPr lang="en-US" altLang="zh-TW" dirty="0">
                <a:latin typeface="Cambria Math" panose="02040503050406030204" pitchFamily="18" charset="0"/>
              </a:rPr>
              <a:t>D</a:t>
            </a:r>
            <a:r>
              <a:rPr lang="en-US" altLang="zh-TW" dirty="0" smtClean="0">
                <a:latin typeface="Cambria Math" panose="02040503050406030204" pitchFamily="18" charset="0"/>
              </a:rPr>
              <a:t>ilation</a:t>
            </a:r>
          </a:p>
          <a:p>
            <a:pPr marL="342900" indent="-342900">
              <a:buAutoNum type="arabicPeriod"/>
            </a:pPr>
            <a:r>
              <a:rPr lang="en-US" altLang="zh-TW" dirty="0" smtClean="0">
                <a:latin typeface="Cambria Math" panose="02040503050406030204" pitchFamily="18" charset="0"/>
              </a:rPr>
              <a:t>The effect of </a:t>
            </a:r>
            <a:r>
              <a:rPr lang="en-US" altLang="zh-TW" dirty="0" err="1" smtClean="0">
                <a:latin typeface="Cambria Math" panose="02040503050406030204" pitchFamily="18" charset="0"/>
              </a:rPr>
              <a:t>FitGerald</a:t>
            </a:r>
            <a:r>
              <a:rPr lang="en-US" altLang="zh-TW" dirty="0" smtClean="0">
                <a:latin typeface="Cambria Math" panose="02040503050406030204" pitchFamily="18" charset="0"/>
              </a:rPr>
              <a:t> Contraction (or Lorentz Contraction)</a:t>
            </a:r>
          </a:p>
          <a:p>
            <a:pPr marL="342900" indent="-342900">
              <a:buAutoNum type="arabicPeriod"/>
            </a:pPr>
            <a:r>
              <a:rPr lang="en-US" altLang="zh-TW" dirty="0" smtClean="0">
                <a:latin typeface="Cambria Math" panose="02040503050406030204" pitchFamily="18" charset="0"/>
              </a:rPr>
              <a:t>The Lorentz Transforms</a:t>
            </a:r>
          </a:p>
        </p:txBody>
      </p:sp>
    </p:spTree>
    <p:extLst>
      <p:ext uri="{BB962C8B-B14F-4D97-AF65-F5344CB8AC3E}">
        <p14:creationId xmlns:p14="http://schemas.microsoft.com/office/powerpoint/2010/main" val="21446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Time Dilation</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631224" y="1033726"/>
                <a:ext cx="8001000" cy="5671874"/>
              </a:xfrm>
              <a:prstGeom prst="rect">
                <a:avLst/>
              </a:prstGeom>
              <a:noFill/>
            </p:spPr>
            <p:txBody>
              <a:bodyPr wrap="square" rtlCol="0">
                <a:spAutoFit/>
              </a:bodyPr>
              <a:lstStyle/>
              <a:p>
                <a:r>
                  <a:rPr lang="en-US" altLang="zh-TW" dirty="0" smtClean="0">
                    <a:latin typeface="Cambria Math" panose="02040503050406030204" pitchFamily="18" charset="0"/>
                  </a:rPr>
                  <a:t>Let’s again consider two observers, A&amp;B. To simplify the problem, we only consider x-directional motion.</a:t>
                </a:r>
              </a:p>
              <a:p>
                <a:r>
                  <a:rPr lang="en-US" altLang="zh-TW" dirty="0" smtClean="0">
                    <a:latin typeface="Cambria Math" panose="02040503050406030204" pitchFamily="18" charset="0"/>
                  </a:rPr>
                  <a:t>Let’s have A sit still in some jet moving with const. velocity v in the +x direction w.r.t B, then, </a:t>
                </a:r>
              </a:p>
              <a:p>
                <a:endParaRPr lang="en-US" altLang="zh-TW" dirty="0" smtClean="0">
                  <a:latin typeface="Cambria Math" panose="02040503050406030204" pitchFamily="18" charset="0"/>
                </a:endParaRPr>
              </a:p>
              <a:p>
                <a:r>
                  <a:rPr lang="en-US" altLang="zh-TW" dirty="0" smtClean="0">
                    <a:latin typeface="Cambria Math" panose="02040503050406030204" pitchFamily="18" charset="0"/>
                  </a:rPr>
                  <a:t>For A, she would observe herself only traversing in time, therefore,</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e>
                        <m:sub>
                          <m:r>
                            <a:rPr lang="zh-TW" altLang="en-US" i="1">
                              <a:latin typeface="Cambria Math"/>
                            </a:rPr>
                            <m:t>𝐴</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sSup>
                        <m:sSupPr>
                          <m:ctrlPr>
                            <a:rPr lang="zh-TW" altLang="en-US" i="1">
                              <a:latin typeface="Cambria Math"/>
                            </a:rPr>
                          </m:ctrlPr>
                        </m:sSupPr>
                        <m:e>
                          <m:r>
                            <m:rPr>
                              <m:sty m:val="p"/>
                            </m:rPr>
                            <a:rPr lang="zh-TW" altLang="en-US">
                              <a:latin typeface="Cambria Math"/>
                            </a:rPr>
                            <m:t>dt</m:t>
                          </m:r>
                        </m:e>
                        <m:sup>
                          <m:r>
                            <a:rPr lang="zh-TW" altLang="en-US">
                              <a:latin typeface="Cambria Math"/>
                            </a:rPr>
                            <m:t>2</m:t>
                          </m:r>
                        </m:sup>
                      </m:sSup>
                    </m:oMath>
                  </m:oMathPara>
                </a14:m>
                <a:endParaRPr lang="zh-TW" altLang="en-US" dirty="0"/>
              </a:p>
              <a:p>
                <a:endParaRPr lang="en-US" altLang="zh-TW" dirty="0" smtClean="0">
                  <a:latin typeface="Cambria Math" panose="02040503050406030204" pitchFamily="18" charset="0"/>
                </a:endParaRPr>
              </a:p>
              <a:p>
                <a:r>
                  <a:rPr lang="en-US" altLang="zh-TW" dirty="0" smtClean="0">
                    <a:latin typeface="Cambria Math" panose="02040503050406030204" pitchFamily="18" charset="0"/>
                  </a:rPr>
                  <a:t>As for B, he would observe the interval as</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e>
                        <m:sub>
                          <m:r>
                            <a:rPr lang="zh-TW" altLang="en-US" i="1">
                              <a:latin typeface="Cambria Math"/>
                            </a:rPr>
                            <m:t>𝐵</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sSup>
                        <m:sSupPr>
                          <m:ctrlPr>
                            <a:rPr lang="zh-TW" altLang="en-US" i="1">
                              <a:latin typeface="Cambria Math"/>
                            </a:rPr>
                          </m:ctrlPr>
                        </m:sSupPr>
                        <m:e>
                          <m:r>
                            <m:rPr>
                              <m:sty m:val="p"/>
                            </m:rPr>
                            <a:rPr lang="zh-TW" altLang="en-US">
                              <a:latin typeface="Cambria Math"/>
                            </a:rPr>
                            <m:t>dt</m:t>
                          </m:r>
                          <m:r>
                            <a:rPr lang="zh-TW" altLang="en-US">
                              <a:latin typeface="Cambria Math"/>
                            </a:rPr>
                            <m:t>′</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𝑣</m:t>
                          </m:r>
                        </m:e>
                        <m:sup>
                          <m:r>
                            <a:rPr lang="zh-TW" altLang="en-US">
                              <a:latin typeface="Cambria Math"/>
                            </a:rPr>
                            <m:t>2</m:t>
                          </m:r>
                        </m:sup>
                      </m:sSup>
                      <m:sSup>
                        <m:sSupPr>
                          <m:ctrlPr>
                            <a:rPr lang="zh-TW" altLang="en-US" i="1">
                              <a:latin typeface="Cambria Math"/>
                            </a:rPr>
                          </m:ctrlPr>
                        </m:sSupPr>
                        <m:e>
                          <m:r>
                            <m:rPr>
                              <m:sty m:val="p"/>
                            </m:rPr>
                            <a:rPr lang="zh-TW" altLang="en-US">
                              <a:latin typeface="Cambria Math"/>
                            </a:rPr>
                            <m:t>dt</m:t>
                          </m:r>
                          <m:r>
                            <a:rPr lang="zh-TW" altLang="en-US">
                              <a:latin typeface="Cambria Math"/>
                            </a:rPr>
                            <m:t>′</m:t>
                          </m:r>
                        </m:e>
                        <m:sup>
                          <m:r>
                            <a:rPr lang="zh-TW" altLang="en-US">
                              <a:latin typeface="Cambria Math"/>
                            </a:rPr>
                            <m:t>2</m:t>
                          </m:r>
                        </m:sup>
                      </m:sSup>
                    </m:oMath>
                  </m:oMathPara>
                </a14:m>
                <a:endParaRPr lang="en-US" altLang="zh-TW" dirty="0" smtClean="0"/>
              </a:p>
              <a:p>
                <a:endParaRPr lang="zh-TW" altLang="en-US" dirty="0"/>
              </a:p>
              <a:p>
                <a:r>
                  <a:rPr lang="en-US" altLang="zh-TW" dirty="0" smtClean="0">
                    <a:latin typeface="Cambria Math" panose="02040503050406030204" pitchFamily="18" charset="0"/>
                  </a:rPr>
                  <a:t>Assuming intervals are invariant, (we haven’t proven that the invariance of intervals gives the correct Lorentz transforms yet) </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e>
                      <m:sub>
                        <m:r>
                          <a:rPr lang="zh-TW" altLang="en-US" i="1">
                            <a:latin typeface="Cambria Math"/>
                          </a:rPr>
                          <m:t>𝐴</m:t>
                        </m:r>
                      </m:sub>
                    </m:sSub>
                    <m:r>
                      <a:rPr lang="en-US" altLang="zh-TW" b="0" i="1" smtClean="0">
                        <a:latin typeface="Cambria Math"/>
                      </a:rPr>
                      <m:t>=</m:t>
                    </m:r>
                    <m:sSub>
                      <m:sSubPr>
                        <m:ctrlPr>
                          <a:rPr lang="zh-TW" altLang="en-US" i="1">
                            <a:latin typeface="Cambria Math"/>
                          </a:rPr>
                        </m:ctrlPr>
                      </m:sSubPr>
                      <m:e>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e>
                      <m:sub>
                        <m:r>
                          <a:rPr lang="en-US" altLang="zh-TW" b="0" i="1" smtClean="0">
                            <a:latin typeface="Cambria Math"/>
                          </a:rPr>
                          <m:t>𝐵</m:t>
                        </m:r>
                      </m:sub>
                    </m:sSub>
                  </m:oMath>
                </a14:m>
                <a:endParaRPr lang="en-US" altLang="zh-TW" dirty="0" smtClean="0">
                  <a:latin typeface="Cambria Math" panose="02040503050406030204" pitchFamily="18" charset="0"/>
                </a:endParaRPr>
              </a:p>
              <a:p>
                <a:endParaRPr lang="en-US" altLang="zh-TW" dirty="0">
                  <a:latin typeface="Cambria Math" panose="02040503050406030204" pitchFamily="18" charset="0"/>
                </a:endParaRPr>
              </a:p>
              <a:p>
                <a:r>
                  <a:rPr lang="en-US" altLang="zh-TW" dirty="0" smtClean="0">
                    <a:latin typeface="Cambria Math" panose="02040503050406030204" pitchFamily="18" charset="0"/>
                  </a:rPr>
                  <a:t>This then gives</a:t>
                </a: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m:rPr>
                              <m:sty m:val="p"/>
                            </m:rPr>
                            <a:rPr lang="zh-TW" altLang="en-US">
                              <a:latin typeface="Cambria Math"/>
                            </a:rPr>
                            <m:t>dt</m:t>
                          </m:r>
                        </m:e>
                        <m:sup>
                          <m:r>
                            <a:rPr lang="zh-TW" altLang="en-US">
                              <a:latin typeface="Cambria Math"/>
                            </a:rPr>
                            <m:t>′</m:t>
                          </m:r>
                        </m:sup>
                      </m:sSup>
                      <m:r>
                        <a:rPr lang="zh-TW" altLang="en-US">
                          <a:latin typeface="Cambria Math"/>
                        </a:rPr>
                        <m:t>=</m:t>
                      </m:r>
                      <m:f>
                        <m:fPr>
                          <m:ctrlPr>
                            <a:rPr lang="zh-TW" altLang="en-US" i="1">
                              <a:latin typeface="Cambria Math"/>
                            </a:rPr>
                          </m:ctrlPr>
                        </m:fPr>
                        <m:num>
                          <m:r>
                            <m:rPr>
                              <m:sty m:val="p"/>
                            </m:rPr>
                            <a:rPr lang="zh-TW" altLang="en-US">
                              <a:latin typeface="Cambria Math"/>
                            </a:rPr>
                            <m:t>dt</m:t>
                          </m:r>
                        </m:num>
                        <m:den>
                          <m:rad>
                            <m:radPr>
                              <m:degHide m:val="on"/>
                              <m:ctrlPr>
                                <a:rPr lang="zh-TW" altLang="en-US" i="1">
                                  <a:latin typeface="Cambria Math"/>
                                </a:rPr>
                              </m:ctrlPr>
                            </m:radPr>
                            <m:deg/>
                            <m:e>
                              <m:r>
                                <a:rPr lang="zh-TW" altLang="en-US">
                                  <a:latin typeface="Cambria Math"/>
                                </a:rPr>
                                <m:t>1−</m:t>
                              </m:r>
                              <m:sSup>
                                <m:sSupPr>
                                  <m:ctrlPr>
                                    <a:rPr lang="zh-TW" altLang="en-US" i="1">
                                      <a:latin typeface="Cambria Math"/>
                                    </a:rPr>
                                  </m:ctrlPr>
                                </m:sSupPr>
                                <m:e>
                                  <m:d>
                                    <m:dPr>
                                      <m:ctrlPr>
                                        <a:rPr lang="zh-TW" altLang="en-US" i="1">
                                          <a:latin typeface="Cambria Math"/>
                                        </a:rPr>
                                      </m:ctrlPr>
                                    </m:dPr>
                                    <m:e>
                                      <m:f>
                                        <m:fPr>
                                          <m:ctrlPr>
                                            <a:rPr lang="zh-TW" altLang="en-US" i="1">
                                              <a:latin typeface="Cambria Math"/>
                                            </a:rPr>
                                          </m:ctrlPr>
                                        </m:fPr>
                                        <m:num>
                                          <m:r>
                                            <a:rPr lang="zh-TW" altLang="en-US" i="1">
                                              <a:latin typeface="Cambria Math"/>
                                            </a:rPr>
                                            <m:t>𝑣</m:t>
                                          </m:r>
                                        </m:num>
                                        <m:den>
                                          <m:r>
                                            <a:rPr lang="zh-TW" altLang="en-US" i="1">
                                              <a:latin typeface="Cambria Math"/>
                                            </a:rPr>
                                            <m:t>𝑐</m:t>
                                          </m:r>
                                        </m:den>
                                      </m:f>
                                    </m:e>
                                  </m:d>
                                </m:e>
                                <m:sup>
                                  <m:r>
                                    <a:rPr lang="zh-TW" altLang="en-US">
                                      <a:latin typeface="Cambria Math"/>
                                    </a:rPr>
                                    <m:t>2</m:t>
                                  </m:r>
                                </m:sup>
                              </m:sSup>
                            </m:e>
                          </m:rad>
                        </m:den>
                      </m:f>
                      <m:r>
                        <a:rPr lang="zh-TW" altLang="en-US">
                          <a:latin typeface="Cambria Math"/>
                        </a:rPr>
                        <m:t>≡</m:t>
                      </m:r>
                      <m:r>
                        <a:rPr lang="zh-TW" altLang="en-US" i="1">
                          <a:latin typeface="Cambria Math"/>
                        </a:rPr>
                        <m:t>𝛾</m:t>
                      </m:r>
                      <m:r>
                        <m:rPr>
                          <m:sty m:val="p"/>
                        </m:rPr>
                        <a:rPr lang="zh-TW" altLang="en-US">
                          <a:latin typeface="Cambria Math"/>
                        </a:rPr>
                        <m:t>dt</m:t>
                      </m:r>
                    </m:oMath>
                  </m:oMathPara>
                </a14:m>
                <a:endParaRPr lang="zh-TW" altLang="en-US" dirty="0"/>
              </a:p>
              <a:p>
                <a:endParaRPr lang="en-US" altLang="zh-TW" dirty="0" smtClean="0">
                  <a:latin typeface="Cambria Math" panose="02040503050406030204" pitchFamily="18" charset="0"/>
                </a:endParaRPr>
              </a:p>
              <a:p>
                <a:r>
                  <a:rPr lang="en-US" altLang="zh-TW" dirty="0" smtClean="0">
                    <a:latin typeface="Cambria Math" panose="02040503050406030204" pitchFamily="18" charset="0"/>
                  </a:rPr>
                  <a:t>Which is the time dilation formula.</a:t>
                </a:r>
              </a:p>
            </p:txBody>
          </p:sp>
        </mc:Choice>
        <mc:Fallback xmlns="">
          <p:sp>
            <p:nvSpPr>
              <p:cNvPr id="5" name="TextBox 4"/>
              <p:cNvSpPr txBox="1">
                <a:spLocks noRot="1" noChangeAspect="1" noMove="1" noResize="1" noEditPoints="1" noAdjustHandles="1" noChangeArrowheads="1" noChangeShapeType="1" noTextEdit="1"/>
              </p:cNvSpPr>
              <p:nvPr/>
            </p:nvSpPr>
            <p:spPr>
              <a:xfrm>
                <a:off x="631224" y="1033726"/>
                <a:ext cx="8001000" cy="5671874"/>
              </a:xfrm>
              <a:prstGeom prst="rect">
                <a:avLst/>
              </a:prstGeom>
              <a:blipFill rotWithShape="1">
                <a:blip r:embed="rId2"/>
                <a:stretch>
                  <a:fillRect l="-686" t="-645" r="-152" b="-7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fade">
                                      <p:cBhvr>
                                        <p:cTn id="23" dur="500"/>
                                        <p:tgtEl>
                                          <p:spTgt spid="5">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11" end="11"/>
                                            </p:txEl>
                                          </p:spTgt>
                                        </p:tgtEl>
                                        <p:attrNameLst>
                                          <p:attrName>style.visibility</p:attrName>
                                        </p:attrNameLst>
                                      </p:cBhvr>
                                      <p:to>
                                        <p:strVal val="visible"/>
                                      </p:to>
                                    </p:set>
                                    <p:animEffect transition="in" filter="fade">
                                      <p:cBhvr>
                                        <p:cTn id="26" dur="500"/>
                                        <p:tgtEl>
                                          <p:spTgt spid="5">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Effect transition="in" filter="fade">
                                      <p:cBhvr>
                                        <p:cTn id="29" dur="500"/>
                                        <p:tgtEl>
                                          <p:spTgt spid="5">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4" end="14"/>
                                            </p:txEl>
                                          </p:spTgt>
                                        </p:tgtEl>
                                        <p:attrNameLst>
                                          <p:attrName>style.visibility</p:attrName>
                                        </p:attrNameLst>
                                      </p:cBhvr>
                                      <p:to>
                                        <p:strVal val="visible"/>
                                      </p:to>
                                    </p:set>
                                    <p:animEffect transition="in" filter="fade">
                                      <p:cBhvr>
                                        <p:cTn id="32"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err="1"/>
              <a:t>FitGerald</a:t>
            </a:r>
            <a:r>
              <a:rPr lang="en-US" altLang="zh-TW" dirty="0"/>
              <a:t> Contraction</a:t>
            </a:r>
            <a:endParaRPr lang="zh-TW"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94361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08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Some reminders</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2" y="4038600"/>
            <a:ext cx="860190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219200"/>
            <a:ext cx="7581434" cy="1754326"/>
          </a:xfrm>
          <a:prstGeom prst="rect">
            <a:avLst/>
          </a:prstGeom>
          <a:noFill/>
        </p:spPr>
        <p:txBody>
          <a:bodyPr wrap="none" rtlCol="0">
            <a:spAutoFit/>
          </a:bodyPr>
          <a:lstStyle/>
          <a:p>
            <a:r>
              <a:rPr lang="en-US" altLang="zh-TW" dirty="0" smtClean="0">
                <a:latin typeface="Cambria Math" pitchFamily="18" charset="0"/>
                <a:ea typeface="Cambria Math" pitchFamily="18" charset="0"/>
              </a:rPr>
              <a:t>Postulates of special relativity:</a:t>
            </a:r>
          </a:p>
          <a:p>
            <a:endParaRPr lang="en-US" altLang="zh-TW" dirty="0" smtClean="0">
              <a:latin typeface="Cambria Math" pitchFamily="18" charset="0"/>
              <a:ea typeface="Cambria Math" pitchFamily="18" charset="0"/>
            </a:endParaRPr>
          </a:p>
          <a:p>
            <a:pPr marL="342900" indent="-342900">
              <a:buAutoNum type="arabicPeriod"/>
            </a:pPr>
            <a:r>
              <a:rPr lang="en-US" altLang="zh-TW" dirty="0" smtClean="0">
                <a:latin typeface="Cambria Math" pitchFamily="18" charset="0"/>
                <a:ea typeface="Cambria Math" pitchFamily="18" charset="0"/>
              </a:rPr>
              <a:t>The laws of physics are the same in all inertial frames of reference</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The speed of light in free space has the same value c in all inertial frames.</a:t>
            </a:r>
          </a:p>
          <a:p>
            <a:endParaRPr lang="zh-TW" altLang="en-US" dirty="0" smtClean="0">
              <a:latin typeface="Cambria Math" pitchFamily="18" charset="0"/>
              <a:ea typeface="Cambria Math" pitchFamily="18" charset="0"/>
            </a:endParaRPr>
          </a:p>
        </p:txBody>
      </p:sp>
      <p:sp>
        <p:nvSpPr>
          <p:cNvPr id="5" name="TextBox 4"/>
          <p:cNvSpPr txBox="1"/>
          <p:nvPr/>
        </p:nvSpPr>
        <p:spPr>
          <a:xfrm>
            <a:off x="286543" y="3505200"/>
            <a:ext cx="272157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On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714926" y="3656911"/>
                <a:ext cx="4187941" cy="36933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(6.41) </a:t>
                </a:r>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zh-TW" altLang="en-US">
                        <a:latin typeface="Cambria Math" panose="02040503050406030204" pitchFamily="18" charset="0"/>
                      </a:rPr>
                      <m:t>=</m:t>
                    </m:r>
                    <m:r>
                      <a:rPr lang="zh-TW" altLang="en-US">
                        <a:solidFill>
                          <a:srgbClr val="FF0000"/>
                        </a:solidFill>
                        <a:latin typeface="Cambria Math" panose="02040503050406030204" pitchFamily="18" charset="0"/>
                      </a:rPr>
                      <m:t>−</m:t>
                    </m:r>
                    <m:sSup>
                      <m:sSupPr>
                        <m:ctrlPr>
                          <a:rPr lang="zh-TW" altLang="en-US" i="1">
                            <a:latin typeface="Cambria Math"/>
                          </a:rPr>
                        </m:ctrlPr>
                      </m:sSup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m:rPr>
                            <m:nor/>
                          </m:rPr>
                          <a:rPr lang="zh-TW" altLang="en-US" dirty="0">
                            <a:latin typeface="Cambria Math" panose="02040503050406030204" pitchFamily="18" charset="0"/>
                          </a:rPr>
                          <m:t> </m:t>
                        </m:r>
                        <m:r>
                          <m:rPr>
                            <m:sty m:val="p"/>
                          </m:rPr>
                          <a:rPr lang="zh-TW" altLang="en-US">
                            <a:latin typeface="Cambria Math" panose="02040503050406030204" pitchFamily="18" charset="0"/>
                          </a:rPr>
                          <m:t>d</m:t>
                        </m:r>
                        <m:r>
                          <a:rPr lang="en-US" altLang="zh-TW" i="1">
                            <a:latin typeface="Cambria Math" panose="02040503050406030204" pitchFamily="18" charset="0"/>
                            <a:ea typeface="Cambria Math" panose="02040503050406030204" pitchFamily="18" charset="0"/>
                          </a:rPr>
                          <m:t>𝑡</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dx</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dy</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m:rPr>
                            <m:sty m:val="p"/>
                          </m:rPr>
                          <a:rPr lang="zh-TW" altLang="en-US">
                            <a:latin typeface="Cambria Math" panose="02040503050406030204" pitchFamily="18" charset="0"/>
                          </a:rPr>
                          <m:t>dz</m:t>
                        </m:r>
                      </m:e>
                      <m:sup>
                        <m:r>
                          <a:rPr lang="zh-TW" altLang="en-US">
                            <a:latin typeface="Cambria Math" panose="02040503050406030204" pitchFamily="18" charset="0"/>
                          </a:rPr>
                          <m:t>2</m:t>
                        </m:r>
                      </m:sup>
                    </m:sSup>
                  </m:oMath>
                </a14:m>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14926" y="3656911"/>
                <a:ext cx="4187941" cy="369332"/>
              </a:xfrm>
              <a:prstGeom prst="rect">
                <a:avLst/>
              </a:prstGeom>
              <a:blipFill rotWithShape="1">
                <a:blip r:embed="rId3"/>
                <a:stretch>
                  <a:fillRect l="-1164" t="-10000" b="-25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9394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err="1" smtClean="0"/>
              <a:t>Spacetime</a:t>
            </a:r>
            <a:r>
              <a:rPr lang="en-US" altLang="zh-TW" dirty="0" smtClean="0"/>
              <a:t> diagrams</a:t>
            </a:r>
            <a:endParaRPr lang="zh-TW" altLang="en-US" dirty="0"/>
          </a:p>
        </p:txBody>
      </p:sp>
      <p:sp>
        <p:nvSpPr>
          <p:cNvPr id="19" name="TextBox 18"/>
          <p:cNvSpPr txBox="1"/>
          <p:nvPr/>
        </p:nvSpPr>
        <p:spPr>
          <a:xfrm>
            <a:off x="4221538" y="3315977"/>
            <a:ext cx="1945242"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Events outside these light cones are inaccessible to you.</a:t>
            </a:r>
            <a:endParaRPr lang="zh-TW" altLang="en-US" dirty="0" smtClean="0">
              <a:latin typeface="Cambria Math" pitchFamily="18" charset="0"/>
              <a:ea typeface="Cambria Math" pitchFamily="18" charset="0"/>
            </a:endParaRPr>
          </a:p>
        </p:txBody>
      </p:sp>
      <p:grpSp>
        <p:nvGrpSpPr>
          <p:cNvPr id="21" name="Group 20"/>
          <p:cNvGrpSpPr/>
          <p:nvPr/>
        </p:nvGrpSpPr>
        <p:grpSpPr>
          <a:xfrm>
            <a:off x="233883" y="1489991"/>
            <a:ext cx="8762621" cy="3886200"/>
            <a:chOff x="253065" y="1776084"/>
            <a:chExt cx="8762621" cy="3886200"/>
          </a:xfrm>
        </p:grpSpPr>
        <p:grpSp>
          <p:nvGrpSpPr>
            <p:cNvPr id="9" name="Group 8"/>
            <p:cNvGrpSpPr/>
            <p:nvPr/>
          </p:nvGrpSpPr>
          <p:grpSpPr>
            <a:xfrm>
              <a:off x="253065" y="1776084"/>
              <a:ext cx="8762621" cy="3886200"/>
              <a:chOff x="152400" y="1143000"/>
              <a:chExt cx="8762621" cy="38862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6262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057400" y="2835876"/>
                <a:ext cx="1524000" cy="39644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0209" y="2661508"/>
                <a:ext cx="488467"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Now</a:t>
                </a:r>
                <a:endParaRPr lang="zh-TW" altLang="en-US" sz="1200" dirty="0" smtClean="0">
                  <a:latin typeface="Cambria Math" pitchFamily="18" charset="0"/>
                  <a:ea typeface="Cambria Math" pitchFamily="18" charset="0"/>
                </a:endParaRPr>
              </a:p>
            </p:txBody>
          </p:sp>
          <p:sp>
            <p:nvSpPr>
              <p:cNvPr id="10" name="TextBox 9"/>
              <p:cNvSpPr txBox="1"/>
              <p:nvPr/>
            </p:nvSpPr>
            <p:spPr>
              <a:xfrm>
                <a:off x="841007" y="1872564"/>
                <a:ext cx="624210"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Future</a:t>
                </a:r>
                <a:endParaRPr lang="zh-TW" altLang="en-US" sz="1200" dirty="0" smtClean="0">
                  <a:latin typeface="Cambria Math" pitchFamily="18" charset="0"/>
                  <a:ea typeface="Cambria Math" pitchFamily="18" charset="0"/>
                </a:endParaRPr>
              </a:p>
            </p:txBody>
          </p:sp>
          <p:sp>
            <p:nvSpPr>
              <p:cNvPr id="12" name="TextBox 11"/>
              <p:cNvSpPr txBox="1"/>
              <p:nvPr/>
            </p:nvSpPr>
            <p:spPr>
              <a:xfrm>
                <a:off x="933942" y="4624001"/>
                <a:ext cx="462178"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Past</a:t>
                </a:r>
                <a:endParaRPr lang="zh-TW" altLang="en-US" sz="1200" dirty="0" smtClean="0">
                  <a:latin typeface="Cambria Math" pitchFamily="18" charset="0"/>
                  <a:ea typeface="Cambria Math" pitchFamily="18" charset="0"/>
                </a:endParaRPr>
              </a:p>
            </p:txBody>
          </p:sp>
          <p:sp>
            <p:nvSpPr>
              <p:cNvPr id="13" name="TextBox 12"/>
              <p:cNvSpPr txBox="1"/>
              <p:nvPr/>
            </p:nvSpPr>
            <p:spPr>
              <a:xfrm>
                <a:off x="6066115" y="4146207"/>
                <a:ext cx="1136017"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Past light cone</a:t>
                </a:r>
                <a:endParaRPr lang="zh-TW" altLang="en-US" sz="1200" dirty="0" smtClean="0">
                  <a:latin typeface="Cambria Math" pitchFamily="18" charset="0"/>
                  <a:ea typeface="Cambria Math" pitchFamily="18" charset="0"/>
                </a:endParaRPr>
              </a:p>
            </p:txBody>
          </p:sp>
          <p:sp>
            <p:nvSpPr>
              <p:cNvPr id="14" name="TextBox 13"/>
              <p:cNvSpPr txBox="1"/>
              <p:nvPr/>
            </p:nvSpPr>
            <p:spPr>
              <a:xfrm>
                <a:off x="6230872" y="2193838"/>
                <a:ext cx="1298048"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Future light cone</a:t>
                </a:r>
                <a:endParaRPr lang="zh-TW" altLang="en-US" sz="1200" dirty="0" smtClean="0">
                  <a:latin typeface="Cambria Math" pitchFamily="18" charset="0"/>
                  <a:ea typeface="Cambria Math" pitchFamily="18" charset="0"/>
                </a:endParaRPr>
              </a:p>
            </p:txBody>
          </p:sp>
          <p:cxnSp>
            <p:nvCxnSpPr>
              <p:cNvPr id="22" name="Straight Arrow Connector 21"/>
              <p:cNvCxnSpPr/>
              <p:nvPr/>
            </p:nvCxnSpPr>
            <p:spPr>
              <a:xfrm flipH="1">
                <a:off x="2260442" y="1669141"/>
                <a:ext cx="762000" cy="42250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335467" y="1932893"/>
              <a:ext cx="241655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Trajectory of a particle</a:t>
              </a:r>
              <a:endParaRPr lang="zh-TW" altLang="en-US" dirty="0" smtClean="0">
                <a:latin typeface="Cambria Math" pitchFamily="18" charset="0"/>
                <a:ea typeface="Cambria Math" pitchFamily="18" charset="0"/>
              </a:endParaRPr>
            </a:p>
          </p:txBody>
        </p:sp>
      </p:grpSp>
      <p:sp>
        <p:nvSpPr>
          <p:cNvPr id="8" name="TextBox 7"/>
          <p:cNvSpPr txBox="1"/>
          <p:nvPr/>
        </p:nvSpPr>
        <p:spPr>
          <a:xfrm>
            <a:off x="4971867" y="5247991"/>
            <a:ext cx="360492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Any event that has the chance of affecting you at this very moment lies in your past light cone.</a:t>
            </a:r>
            <a:endParaRPr lang="zh-TW" altLang="en-US" dirty="0" smtClean="0">
              <a:latin typeface="Cambria Math" pitchFamily="18" charset="0"/>
              <a:ea typeface="Cambria Math" pitchFamily="18" charset="0"/>
            </a:endParaRPr>
          </a:p>
        </p:txBody>
      </p:sp>
      <p:sp>
        <p:nvSpPr>
          <p:cNvPr id="18" name="TextBox 17"/>
          <p:cNvSpPr txBox="1"/>
          <p:nvPr/>
        </p:nvSpPr>
        <p:spPr>
          <a:xfrm>
            <a:off x="5158916" y="1028616"/>
            <a:ext cx="360492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Any event that you can affect lies in your future light cone.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612084" y="5474815"/>
                <a:ext cx="2832314" cy="923330"/>
              </a:xfrm>
              <a:prstGeom prst="rect">
                <a:avLst/>
              </a:prstGeom>
            </p:spPr>
            <p:txBody>
              <a:bodyPr wrap="none">
                <a:spAutoFit/>
              </a:bodyPr>
              <a:lstStyle/>
              <a:p>
                <a14:m>
                  <m:oMath xmlns:m="http://schemas.openxmlformats.org/officeDocument/2006/math">
                    <m:sSup>
                      <m:sSupPr>
                        <m:ctrlPr>
                          <a:rPr lang="zh-TW" altLang="en-US" i="1" smtClean="0">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zh-TW" altLang="en-US">
                        <a:latin typeface="Cambria Math" panose="02040503050406030204" pitchFamily="18" charset="0"/>
                      </a:rPr>
                      <m:t>&lt;0</m:t>
                    </m:r>
                  </m:oMath>
                </a14:m>
                <a:r>
                  <a:rPr lang="zh-TW" altLang="en-US" dirty="0" smtClean="0">
                    <a:latin typeface="Cambria Math" panose="02040503050406030204" pitchFamily="18" charset="0"/>
                  </a:rPr>
                  <a:t> </a:t>
                </a:r>
                <a:r>
                  <a:rPr lang="en-US" altLang="zh-TW" dirty="0" err="1" smtClean="0">
                    <a:latin typeface="Cambria Math" panose="02040503050406030204" pitchFamily="18" charset="0"/>
                    <a:ea typeface="Cambria Math" panose="02040503050406030204" pitchFamily="18" charset="0"/>
                  </a:rPr>
                  <a:t>timelike</a:t>
                </a:r>
                <a:r>
                  <a:rPr lang="en-US" altLang="zh-TW" dirty="0" smtClean="0">
                    <a:latin typeface="Cambria Math" panose="02040503050406030204" pitchFamily="18" charset="0"/>
                    <a:ea typeface="Cambria Math" panose="02040503050406030204" pitchFamily="18" charset="0"/>
                  </a:rPr>
                  <a:t> intervals</a:t>
                </a:r>
              </a:p>
              <a:p>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en-US" altLang="zh-TW" b="0" i="0" smtClean="0">
                        <a:latin typeface="Cambria Math" panose="02040503050406030204" pitchFamily="18" charset="0"/>
                        <a:ea typeface="Cambria Math" panose="02040503050406030204" pitchFamily="18" charset="0"/>
                      </a:rPr>
                      <m:t>&gt;</m:t>
                    </m:r>
                    <m:r>
                      <a:rPr lang="zh-TW" altLang="en-US">
                        <a:latin typeface="Cambria Math" panose="02040503050406030204" pitchFamily="18" charset="0"/>
                      </a:rPr>
                      <m:t>0</m:t>
                    </m:r>
                  </m:oMath>
                </a14:m>
                <a:r>
                  <a:rPr lang="zh-TW" altLang="en-US" dirty="0" smtClean="0">
                    <a:latin typeface="Cambria Math" panose="02040503050406030204" pitchFamily="18" charset="0"/>
                  </a:rPr>
                  <a:t> </a:t>
                </a:r>
                <a:r>
                  <a:rPr lang="en-US" altLang="zh-TW" dirty="0" err="1" smtClean="0">
                    <a:latin typeface="Cambria Math" panose="02040503050406030204" pitchFamily="18" charset="0"/>
                    <a:ea typeface="Cambria Math" panose="02040503050406030204" pitchFamily="18" charset="0"/>
                  </a:rPr>
                  <a:t>spacelike</a:t>
                </a:r>
                <a:r>
                  <a:rPr lang="en-US" altLang="zh-TW" dirty="0" smtClean="0">
                    <a:latin typeface="Cambria Math" panose="02040503050406030204" pitchFamily="18" charset="0"/>
                    <a:ea typeface="Cambria Math" panose="02040503050406030204" pitchFamily="18" charset="0"/>
                  </a:rPr>
                  <a:t> intervals</a:t>
                </a:r>
              </a:p>
              <a:p>
                <a14:m>
                  <m:oMath xmlns:m="http://schemas.openxmlformats.org/officeDocument/2006/math">
                    <m:sSup>
                      <m:sSupPr>
                        <m:ctrlPr>
                          <a:rPr lang="zh-TW" altLang="en-US" i="1">
                            <a:latin typeface="Cambria Math"/>
                          </a:rPr>
                        </m:ctrlPr>
                      </m:sSupPr>
                      <m:e>
                        <m:r>
                          <m:rPr>
                            <m:sty m:val="p"/>
                          </m:rPr>
                          <a:rPr lang="zh-TW" altLang="en-US">
                            <a:latin typeface="Cambria Math" panose="02040503050406030204" pitchFamily="18" charset="0"/>
                          </a:rPr>
                          <m:t>ds</m:t>
                        </m:r>
                      </m:e>
                      <m:sup>
                        <m:r>
                          <a:rPr lang="zh-TW" altLang="en-US">
                            <a:latin typeface="Cambria Math" panose="02040503050406030204" pitchFamily="18" charset="0"/>
                          </a:rPr>
                          <m:t>2</m:t>
                        </m:r>
                      </m:sup>
                    </m:sSup>
                    <m:r>
                      <a:rPr lang="en-US" altLang="zh-TW" b="0" i="0" smtClean="0">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0</m:t>
                    </m:r>
                  </m:oMath>
                </a14:m>
                <a:r>
                  <a:rPr lang="zh-TW" altLang="en-US" dirty="0" smtClean="0">
                    <a:latin typeface="Cambria Math" panose="02040503050406030204" pitchFamily="18" charset="0"/>
                  </a:rPr>
                  <a:t> </a:t>
                </a:r>
                <a:r>
                  <a:rPr lang="en-US" altLang="zh-TW" dirty="0" err="1" smtClean="0">
                    <a:latin typeface="Cambria Math" panose="02040503050406030204" pitchFamily="18" charset="0"/>
                    <a:ea typeface="Cambria Math" panose="02040503050406030204" pitchFamily="18" charset="0"/>
                  </a:rPr>
                  <a:t>lightlike</a:t>
                </a:r>
                <a:r>
                  <a:rPr lang="en-US" altLang="zh-TW" dirty="0" smtClean="0">
                    <a:latin typeface="Cambria Math" panose="02040503050406030204" pitchFamily="18" charset="0"/>
                    <a:ea typeface="Cambria Math" panose="02040503050406030204" pitchFamily="18" charset="0"/>
                  </a:rPr>
                  <a:t> intervals</a:t>
                </a:r>
                <a:endParaRPr lang="zh-TW" altLang="en-US" dirty="0">
                  <a:latin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12084" y="5474815"/>
                <a:ext cx="2832314" cy="923330"/>
              </a:xfrm>
              <a:prstGeom prst="rect">
                <a:avLst/>
              </a:prstGeom>
              <a:blipFill rotWithShape="1">
                <a:blip r:embed="rId3"/>
                <a:stretch>
                  <a:fillRect t="-3947" r="-1290" b="-85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8762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2766</TotalTime>
  <Words>2627</Words>
  <Application>Microsoft Office PowerPoint</Application>
  <PresentationFormat>On-screen Show (4:3)</PresentationFormat>
  <Paragraphs>210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BH Astrophys Ch6.4~6.5</vt:lpstr>
      <vt:lpstr>The need to rethink space and time</vt:lpstr>
      <vt:lpstr>A note of history</vt:lpstr>
      <vt:lpstr>The line element in spacetime</vt:lpstr>
      <vt:lpstr>A twist in ideas</vt:lpstr>
      <vt:lpstr>Time Dilation</vt:lpstr>
      <vt:lpstr>FitGerald Contraction</vt:lpstr>
      <vt:lpstr>Some reminders</vt:lpstr>
      <vt:lpstr>Spacetime diagrams</vt:lpstr>
      <vt:lpstr>Example</vt:lpstr>
      <vt:lpstr>Different inertial frames</vt:lpstr>
      <vt:lpstr>Different inertial frames</vt:lpstr>
      <vt:lpstr>The Lorentz transformations</vt:lpstr>
      <vt:lpstr>Proper time</vt:lpstr>
      <vt:lpstr>4-vectors</vt:lpstr>
      <vt:lpstr>Examples</vt:lpstr>
      <vt:lpstr>Example (cont.)</vt:lpstr>
      <vt:lpstr>The magnitude of 4-velocity</vt:lpstr>
      <vt:lpstr>Energy-momentum 4-vector</vt:lpstr>
      <vt:lpstr>Newton’s Law</vt:lpstr>
      <vt:lpstr>The Doppler factor</vt:lpstr>
      <vt:lpstr>Importance in astrophysics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17</cp:revision>
  <dcterms:created xsi:type="dcterms:W3CDTF">2006-08-16T00:00:00Z</dcterms:created>
  <dcterms:modified xsi:type="dcterms:W3CDTF">2013-10-08T03:33:51Z</dcterms:modified>
</cp:coreProperties>
</file>